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43"/>
  </p:notesMasterIdLst>
  <p:sldIdLst>
    <p:sldId id="256" r:id="rId2"/>
    <p:sldId id="257" r:id="rId3"/>
    <p:sldId id="346" r:id="rId4"/>
    <p:sldId id="259" r:id="rId5"/>
    <p:sldId id="269" r:id="rId6"/>
    <p:sldId id="309" r:id="rId7"/>
    <p:sldId id="301" r:id="rId8"/>
    <p:sldId id="310" r:id="rId9"/>
    <p:sldId id="311" r:id="rId10"/>
    <p:sldId id="262" r:id="rId11"/>
    <p:sldId id="312" r:id="rId12"/>
    <p:sldId id="313" r:id="rId13"/>
    <p:sldId id="314" r:id="rId14"/>
    <p:sldId id="315" r:id="rId15"/>
    <p:sldId id="316" r:id="rId16"/>
    <p:sldId id="279" r:id="rId17"/>
    <p:sldId id="340" r:id="rId18"/>
    <p:sldId id="317" r:id="rId19"/>
    <p:sldId id="265" r:id="rId20"/>
    <p:sldId id="264" r:id="rId21"/>
    <p:sldId id="319" r:id="rId22"/>
    <p:sldId id="341" r:id="rId23"/>
    <p:sldId id="320" r:id="rId24"/>
    <p:sldId id="321" r:id="rId25"/>
    <p:sldId id="322" r:id="rId26"/>
    <p:sldId id="323" r:id="rId27"/>
    <p:sldId id="324" r:id="rId28"/>
    <p:sldId id="325" r:id="rId29"/>
    <p:sldId id="326" r:id="rId30"/>
    <p:sldId id="327" r:id="rId31"/>
    <p:sldId id="328" r:id="rId32"/>
    <p:sldId id="345" r:id="rId33"/>
    <p:sldId id="329" r:id="rId34"/>
    <p:sldId id="330" r:id="rId35"/>
    <p:sldId id="331" r:id="rId36"/>
    <p:sldId id="332" r:id="rId37"/>
    <p:sldId id="334" r:id="rId38"/>
    <p:sldId id="335" r:id="rId39"/>
    <p:sldId id="336" r:id="rId40"/>
    <p:sldId id="338" r:id="rId41"/>
    <p:sldId id="30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48" autoAdjust="0"/>
    <p:restoredTop sz="88840"/>
  </p:normalViewPr>
  <p:slideViewPr>
    <p:cSldViewPr snapToGrid="0">
      <p:cViewPr>
        <p:scale>
          <a:sx n="97" d="100"/>
          <a:sy n="97" d="100"/>
        </p:scale>
        <p:origin x="944" y="3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268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B7D88-51A3-4A31-989A-7106181BF80A}" type="datetimeFigureOut">
              <a:rPr lang="zh-CN" altLang="en-US" smtClean="0"/>
              <a:t>2022/11/17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EDC12-F521-4F0D-969E-7E505037F368}" type="slidenum">
              <a:rPr lang="zh-CN" altLang="en-US" smtClean="0"/>
              <a:t>‹#›</a:t>
            </a:fld>
            <a:endParaRPr lang="zh-CN" altLang="en-US"/>
          </a:p>
        </p:txBody>
      </p:sp>
    </p:spTree>
    <p:extLst>
      <p:ext uri="{BB962C8B-B14F-4D97-AF65-F5344CB8AC3E}">
        <p14:creationId xmlns:p14="http://schemas.microsoft.com/office/powerpoint/2010/main" val="3211865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1</a:t>
            </a:fld>
            <a:endParaRPr lang="zh-CN" altLang="en-US"/>
          </a:p>
        </p:txBody>
      </p:sp>
    </p:spTree>
    <p:extLst>
      <p:ext uri="{BB962C8B-B14F-4D97-AF65-F5344CB8AC3E}">
        <p14:creationId xmlns:p14="http://schemas.microsoft.com/office/powerpoint/2010/main" val="1454444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13</a:t>
            </a:fld>
            <a:endParaRPr lang="zh-CN" altLang="en-US"/>
          </a:p>
        </p:txBody>
      </p:sp>
    </p:spTree>
    <p:extLst>
      <p:ext uri="{BB962C8B-B14F-4D97-AF65-F5344CB8AC3E}">
        <p14:creationId xmlns:p14="http://schemas.microsoft.com/office/powerpoint/2010/main" val="4258339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14</a:t>
            </a:fld>
            <a:endParaRPr lang="zh-CN" altLang="en-US"/>
          </a:p>
        </p:txBody>
      </p:sp>
    </p:spTree>
    <p:extLst>
      <p:ext uri="{BB962C8B-B14F-4D97-AF65-F5344CB8AC3E}">
        <p14:creationId xmlns:p14="http://schemas.microsoft.com/office/powerpoint/2010/main" val="412085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除了私募票据，</a:t>
            </a:r>
            <a:r>
              <a:rPr lang="en-US" altLang="zh-CN" sz="1200" kern="1200" dirty="0">
                <a:solidFill>
                  <a:schemeClr val="tx1"/>
                </a:solidFill>
                <a:effectLst/>
                <a:latin typeface="+mn-lt"/>
                <a:ea typeface="+mn-ea"/>
                <a:cs typeface="+mn-cs"/>
              </a:rPr>
              <a:t>LGFV</a:t>
            </a:r>
            <a:r>
              <a:rPr lang="zh-CN" altLang="zh-CN" sz="1200" kern="1200" dirty="0">
                <a:solidFill>
                  <a:schemeClr val="tx1"/>
                </a:solidFill>
                <a:effectLst/>
                <a:latin typeface="+mn-lt"/>
                <a:ea typeface="+mn-ea"/>
                <a:cs typeface="+mn-cs"/>
              </a:rPr>
              <a:t>在其招股说明书中披露了</a:t>
            </a:r>
            <a:r>
              <a:rPr lang="en-US" altLang="zh-CN" sz="1200" kern="1200" dirty="0">
                <a:solidFill>
                  <a:schemeClr val="tx1"/>
                </a:solidFill>
                <a:effectLst/>
                <a:latin typeface="+mn-lt"/>
                <a:ea typeface="+mn-ea"/>
                <a:cs typeface="+mn-cs"/>
              </a:rPr>
              <a:t>MCB</a:t>
            </a:r>
            <a:r>
              <a:rPr lang="zh-CN" altLang="zh-CN" sz="1200" kern="1200" dirty="0">
                <a:solidFill>
                  <a:schemeClr val="tx1"/>
                </a:solidFill>
                <a:effectLst/>
                <a:latin typeface="+mn-lt"/>
                <a:ea typeface="+mn-ea"/>
                <a:cs typeface="+mn-cs"/>
              </a:rPr>
              <a:t>收益的用途。除去这些私募票据，有招股说明书信息的</a:t>
            </a:r>
            <a:r>
              <a:rPr lang="en-US" altLang="zh-CN" sz="1200" kern="1200" dirty="0">
                <a:solidFill>
                  <a:schemeClr val="tx1"/>
                </a:solidFill>
                <a:effectLst/>
                <a:latin typeface="+mn-lt"/>
                <a:ea typeface="+mn-ea"/>
                <a:cs typeface="+mn-cs"/>
              </a:rPr>
              <a:t>MCB</a:t>
            </a:r>
            <a:r>
              <a:rPr lang="zh-CN" altLang="zh-CN" sz="1200" kern="1200" dirty="0">
                <a:solidFill>
                  <a:schemeClr val="tx1"/>
                </a:solidFill>
                <a:effectLst/>
                <a:latin typeface="+mn-lt"/>
                <a:ea typeface="+mn-ea"/>
                <a:cs typeface="+mn-cs"/>
              </a:rPr>
              <a:t>样本是有代表性的（人民币价值的</a:t>
            </a:r>
            <a:r>
              <a:rPr lang="en-US" altLang="zh-CN" sz="1200" kern="1200" dirty="0">
                <a:solidFill>
                  <a:schemeClr val="tx1"/>
                </a:solidFill>
                <a:effectLst/>
                <a:latin typeface="+mn-lt"/>
                <a:ea typeface="+mn-ea"/>
                <a:cs typeface="+mn-cs"/>
              </a:rPr>
              <a:t>81.6%</a:t>
            </a:r>
            <a:r>
              <a:rPr lang="zh-CN" altLang="zh-CN" sz="1200" kern="1200" dirty="0">
                <a:solidFill>
                  <a:schemeClr val="tx1"/>
                </a:solidFill>
                <a:effectLst/>
                <a:latin typeface="+mn-lt"/>
                <a:ea typeface="+mn-ea"/>
                <a:cs typeface="+mn-cs"/>
              </a:rPr>
              <a:t>和债券数量的</a:t>
            </a:r>
            <a:r>
              <a:rPr lang="en-US" altLang="zh-CN" sz="1200" kern="1200" dirty="0">
                <a:solidFill>
                  <a:schemeClr val="tx1"/>
                </a:solidFill>
                <a:effectLst/>
                <a:latin typeface="+mn-lt"/>
                <a:ea typeface="+mn-ea"/>
                <a:cs typeface="+mn-cs"/>
              </a:rPr>
              <a:t>79.7%</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我们按照募集资金的用途将其分为三类：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偿还现有银行贷款</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投资于棚户区改造或基础设施建设等项目，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其他（包括补充营运资金、通过委托贷款为其他单位融资、偿还其他债务等</a:t>
            </a:r>
            <a:r>
              <a:rPr lang="zh-CN" altLang="zh-CN" dirty="0">
                <a:effectLst/>
              </a:rPr>
              <a:t> </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15</a:t>
            </a:fld>
            <a:endParaRPr lang="zh-CN" altLang="en-US"/>
          </a:p>
        </p:txBody>
      </p:sp>
    </p:spTree>
    <p:extLst>
      <p:ext uri="{BB962C8B-B14F-4D97-AF65-F5344CB8AC3E}">
        <p14:creationId xmlns:p14="http://schemas.microsoft.com/office/powerpoint/2010/main" val="766848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总量上的证据并不足以支持两者之间的替代关系。文章随后在横截面上提供了进一步的证据。</a:t>
            </a:r>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16</a:t>
            </a:fld>
            <a:endParaRPr lang="zh-CN" altLang="en-US"/>
          </a:p>
        </p:txBody>
      </p:sp>
    </p:spTree>
    <p:extLst>
      <p:ext uri="{BB962C8B-B14F-4D97-AF65-F5344CB8AC3E}">
        <p14:creationId xmlns:p14="http://schemas.microsoft.com/office/powerpoint/2010/main" val="2831659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17</a:t>
            </a:fld>
            <a:endParaRPr lang="zh-CN" altLang="en-US"/>
          </a:p>
        </p:txBody>
      </p:sp>
    </p:spTree>
    <p:extLst>
      <p:ext uri="{BB962C8B-B14F-4D97-AF65-F5344CB8AC3E}">
        <p14:creationId xmlns:p14="http://schemas.microsoft.com/office/powerpoint/2010/main" val="3545667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dirty="0"/>
                  <a:t>遗漏变量问题</a:t>
                </a:r>
                <a:r>
                  <a:rPr lang="zh-CN" altLang="en-US" sz="1200" dirty="0"/>
                  <a:t>：</a:t>
                </a:r>
                <a:r>
                  <a:rPr lang="zh-CN" altLang="zh-CN" sz="1200" dirty="0"/>
                  <a:t>是什么驱动了</a:t>
                </a:r>
                <a14:m>
                  <m:oMath xmlns:m="http://schemas.openxmlformats.org/officeDocument/2006/math">
                    <m:f>
                      <m:fPr>
                        <m:ctrlPr>
                          <a:rPr lang="en-US" altLang="zh-CN" sz="1200" i="1">
                            <a:latin typeface="Cambria Math" panose="02040503050406030204" pitchFamily="18" charset="0"/>
                          </a:rPr>
                        </m:ctrlPr>
                      </m:fPr>
                      <m:num>
                        <m:sSubSup>
                          <m:sSubSupPr>
                            <m:ctrlPr>
                              <a:rPr lang="en-US" altLang="zh-CN" sz="1200" i="1">
                                <a:latin typeface="Cambria Math" panose="02040503050406030204" pitchFamily="18" charset="0"/>
                              </a:rPr>
                            </m:ctrlPr>
                          </m:sSubSupPr>
                          <m:e>
                            <m:r>
                              <a:rPr lang="en-US" altLang="zh-CN" sz="1200">
                                <a:latin typeface="Cambria Math" panose="02040503050406030204" pitchFamily="18" charset="0"/>
                              </a:rPr>
                              <m:t>𝐵𝐿</m:t>
                            </m:r>
                          </m:e>
                          <m:sub>
                            <m:r>
                              <a:rPr lang="en-US" altLang="zh-CN" sz="1200">
                                <a:latin typeface="Cambria Math" panose="02040503050406030204" pitchFamily="18" charset="0"/>
                              </a:rPr>
                              <m:t>𝑖</m:t>
                            </m:r>
                            <m:r>
                              <a:rPr lang="en-US" altLang="zh-CN" sz="1200">
                                <a:latin typeface="Cambria Math" panose="02040503050406030204" pitchFamily="18" charset="0"/>
                              </a:rPr>
                              <m:t>,2009</m:t>
                            </m:r>
                          </m:sub>
                          <m:sup>
                            <m:r>
                              <a:rPr lang="en-US" altLang="zh-CN" sz="1200">
                                <a:latin typeface="Cambria Math" panose="02040503050406030204" pitchFamily="18" charset="0"/>
                              </a:rPr>
                              <m:t>𝑠𝑡𝑖𝑚𝑢𝑙𝑢𝑠</m:t>
                            </m:r>
                          </m:sup>
                        </m:sSubSup>
                      </m:num>
                      <m:den>
                        <m:sSub>
                          <m:sSubPr>
                            <m:ctrlPr>
                              <a:rPr lang="en-US" altLang="zh-CN" sz="1200" i="1">
                                <a:latin typeface="Cambria Math" panose="02040503050406030204" pitchFamily="18" charset="0"/>
                              </a:rPr>
                            </m:ctrlPr>
                          </m:sSubPr>
                          <m:e>
                            <m:r>
                              <a:rPr lang="en-US" altLang="zh-CN" sz="1200">
                                <a:latin typeface="Cambria Math" panose="02040503050406030204" pitchFamily="18" charset="0"/>
                              </a:rPr>
                              <m:t>𝐺𝐷𝑃</m:t>
                            </m:r>
                          </m:e>
                          <m:sub>
                            <m:r>
                              <a:rPr lang="en-US" altLang="zh-CN" sz="1200">
                                <a:latin typeface="Cambria Math" panose="02040503050406030204" pitchFamily="18" charset="0"/>
                              </a:rPr>
                              <m:t>𝑖</m:t>
                            </m:r>
                            <m:r>
                              <a:rPr lang="en-US" altLang="zh-CN" sz="1200">
                                <a:latin typeface="Cambria Math" panose="02040503050406030204" pitchFamily="18" charset="0"/>
                              </a:rPr>
                              <m:t>,2009</m:t>
                            </m:r>
                          </m:sub>
                        </m:sSub>
                      </m:den>
                    </m:f>
                  </m:oMath>
                </a14:m>
                <a:r>
                  <a:rPr lang="zh-CN" altLang="zh-CN" sz="1200" dirty="0"/>
                  <a:t>的横断面差异？</a:t>
                </a:r>
                <a:endParaRPr lang="en-US" altLang="zh-CN" sz="1200" dirty="0"/>
              </a:p>
              <a:p>
                <a:r>
                  <a:rPr lang="zh-CN" altLang="zh-CN" sz="1200" dirty="0"/>
                  <a:t>这个问题的答案有助于我们澄清关于公式（</a:t>
                </a:r>
                <a:r>
                  <a:rPr lang="en-US" altLang="zh-CN" sz="1200" dirty="0"/>
                  <a:t>4</a:t>
                </a:r>
                <a:r>
                  <a:rPr lang="zh-CN" altLang="zh-CN" sz="1200" dirty="0"/>
                  <a:t>）中的</a:t>
                </a:r>
                <a:r>
                  <a:rPr lang="en-US" altLang="zh-CN" sz="1200" dirty="0"/>
                  <a:t>OLS</a:t>
                </a:r>
                <a:r>
                  <a:rPr lang="zh-CN" altLang="zh-CN" sz="1200" dirty="0"/>
                  <a:t>回归的识别问题</a:t>
                </a:r>
              </a:p>
              <a:p>
                <a:r>
                  <a:rPr lang="zh-CN" altLang="zh-CN" sz="1200" dirty="0"/>
                  <a:t>尽管大多数实证文献的重点是确定需求和供应力量。但在结论中</a:t>
                </a:r>
                <a:r>
                  <a:rPr lang="zh-CN" altLang="en-US" sz="1200" dirty="0"/>
                  <a:t>，</a:t>
                </a:r>
                <a14:m>
                  <m:oMath xmlns:m="http://schemas.openxmlformats.org/officeDocument/2006/math">
                    <m:f>
                      <m:fPr>
                        <m:ctrlPr>
                          <a:rPr lang="en-US" altLang="zh-CN" sz="1200" i="1">
                            <a:latin typeface="Cambria Math" panose="02040503050406030204" pitchFamily="18" charset="0"/>
                          </a:rPr>
                        </m:ctrlPr>
                      </m:fPr>
                      <m:num>
                        <m:sSubSup>
                          <m:sSubSupPr>
                            <m:ctrlPr>
                              <a:rPr lang="en-US" altLang="zh-CN" sz="1200" i="1">
                                <a:latin typeface="Cambria Math" panose="02040503050406030204" pitchFamily="18" charset="0"/>
                              </a:rPr>
                            </m:ctrlPr>
                          </m:sSubSupPr>
                          <m:e>
                            <m:r>
                              <a:rPr lang="en-US" altLang="zh-CN" sz="1200">
                                <a:latin typeface="Cambria Math" panose="02040503050406030204" pitchFamily="18" charset="0"/>
                              </a:rPr>
                              <m:t>𝐵𝐿</m:t>
                            </m:r>
                          </m:e>
                          <m:sub>
                            <m:r>
                              <a:rPr lang="en-US" altLang="zh-CN" sz="1200">
                                <a:latin typeface="Cambria Math" panose="02040503050406030204" pitchFamily="18" charset="0"/>
                              </a:rPr>
                              <m:t>𝑖</m:t>
                            </m:r>
                            <m:r>
                              <a:rPr lang="en-US" altLang="zh-CN" sz="1200">
                                <a:latin typeface="Cambria Math" panose="02040503050406030204" pitchFamily="18" charset="0"/>
                              </a:rPr>
                              <m:t>,2009</m:t>
                            </m:r>
                          </m:sub>
                          <m:sup>
                            <m:r>
                              <a:rPr lang="en-US" altLang="zh-CN" sz="1200">
                                <a:latin typeface="Cambria Math" panose="02040503050406030204" pitchFamily="18" charset="0"/>
                              </a:rPr>
                              <m:t>𝑠𝑡𝑖𝑚𝑢𝑙𝑢𝑠</m:t>
                            </m:r>
                          </m:sup>
                        </m:sSubSup>
                      </m:num>
                      <m:den>
                        <m:sSub>
                          <m:sSubPr>
                            <m:ctrlPr>
                              <a:rPr lang="en-US" altLang="zh-CN" sz="1200" i="1">
                                <a:latin typeface="Cambria Math" panose="02040503050406030204" pitchFamily="18" charset="0"/>
                              </a:rPr>
                            </m:ctrlPr>
                          </m:sSubPr>
                          <m:e>
                            <m:r>
                              <a:rPr lang="en-US" altLang="zh-CN" sz="1200">
                                <a:latin typeface="Cambria Math" panose="02040503050406030204" pitchFamily="18" charset="0"/>
                              </a:rPr>
                              <m:t>𝐺𝐷𝑃</m:t>
                            </m:r>
                          </m:e>
                          <m:sub>
                            <m:r>
                              <a:rPr lang="en-US" altLang="zh-CN" sz="1200">
                                <a:latin typeface="Cambria Math" panose="02040503050406030204" pitchFamily="18" charset="0"/>
                              </a:rPr>
                              <m:t>𝑖</m:t>
                            </m:r>
                            <m:r>
                              <a:rPr lang="en-US" altLang="zh-CN" sz="1200">
                                <a:latin typeface="Cambria Math" panose="02040503050406030204" pitchFamily="18" charset="0"/>
                              </a:rPr>
                              <m:t>,2009</m:t>
                            </m:r>
                          </m:sub>
                        </m:sSub>
                      </m:den>
                    </m:f>
                  </m:oMath>
                </a14:m>
                <a:r>
                  <a:rPr lang="zh-CN" altLang="zh-CN" sz="1200" dirty="0"/>
                  <a:t>刺激政策的横向变化是由需求方的冲击所驱动的（例如，</a:t>
                </a:r>
                <a:r>
                  <a:rPr lang="en-US" altLang="zh-CN" sz="1200" dirty="0"/>
                  <a:t>2009</a:t>
                </a:r>
                <a:r>
                  <a:rPr lang="zh-CN" altLang="en-US" sz="1200" dirty="0"/>
                  <a:t>年</a:t>
                </a:r>
                <a:r>
                  <a:rPr lang="zh-CN" altLang="zh-CN" sz="1200" dirty="0"/>
                  <a:t>在一些省份更积极地启动基础设施项目）或供应方的冲击（例如，一些省份的银行降低了他们的贷款标准）并不重要</a:t>
                </a:r>
                <a:endParaRPr lang="en-US" altLang="zh-CN" sz="1200" dirty="0"/>
              </a:p>
              <a:p>
                <a:r>
                  <a:rPr lang="zh-CN" altLang="zh-CN" sz="1200" dirty="0"/>
                  <a:t>无论是哪种情况，</a:t>
                </a:r>
                <a:r>
                  <a:rPr lang="en-US" altLang="zh-CN" sz="1200" dirty="0"/>
                  <a:t>2009</a:t>
                </a:r>
                <a:r>
                  <a:rPr lang="zh-CN" altLang="zh-CN" sz="1200" dirty="0"/>
                  <a:t>年的银行贷款都需要在贷款到期后重新支付，这就造成了各省在以后几年里的异质性展期压力</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在第</a:t>
                </a:r>
                <a:r>
                  <a:rPr lang="en-US" altLang="zh-CN" sz="1200" dirty="0"/>
                  <a:t>4.2.3</a:t>
                </a:r>
                <a:r>
                  <a:rPr lang="zh-CN" altLang="zh-CN" sz="1200" dirty="0"/>
                  <a:t>节中解释了为什么这个变量能够捕捉到</a:t>
                </a:r>
                <a:r>
                  <a:rPr lang="en-US" altLang="zh-CN" sz="1200" dirty="0"/>
                  <a:t>2009</a:t>
                </a:r>
                <a:r>
                  <a:rPr lang="zh-CN" altLang="zh-CN" sz="1200" dirty="0"/>
                  <a:t>年刺激性贷款的异质性省级冲击，以及为什么它与各省未来的</a:t>
                </a:r>
                <a:r>
                  <a:rPr lang="en-US" altLang="zh-CN" sz="1200" dirty="0"/>
                  <a:t>MCB/GDP</a:t>
                </a:r>
                <a:r>
                  <a:rPr lang="zh-CN" altLang="zh-CN" sz="1200" dirty="0"/>
                  <a:t>增长具有正交性。设计良好的</a:t>
                </a:r>
                <a:r>
                  <a:rPr lang="en-US" altLang="zh-CN" sz="1200" dirty="0"/>
                  <a:t> IV </a:t>
                </a:r>
                <a:r>
                  <a:rPr lang="zh-CN" altLang="zh-CN" sz="1200" dirty="0"/>
                  <a:t>估算也有助于我们衡量</a:t>
                </a:r>
                <a:r>
                  <a:rPr lang="en-US" altLang="zh-CN" sz="1200" dirty="0"/>
                  <a:t> OLS </a:t>
                </a:r>
                <a:r>
                  <a:rPr lang="zh-CN" altLang="zh-CN" sz="1200" dirty="0"/>
                  <a:t>估算器潜在偏差背后的经济机制</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mc:Choice>
        <mc:Fallback>
          <p:sp>
            <p:nvSpPr>
              <p:cNvPr id="3" name="备注占位符 2"/>
              <p:cNvSpPr>
                <a:spLocks noGrp="1"/>
              </p:cNvSpPr>
              <p:nvPr>
                <p:ph type="body" idx="1"/>
              </p:nvPr>
            </p:nvSpPr>
            <p:spPr/>
            <p:txBody>
              <a:bodyPr/>
              <a:lstStyle/>
              <a:p>
                <a:r>
                  <a:rPr lang="zh-CN" altLang="zh-CN" sz="1200" dirty="0"/>
                  <a:t>遗漏变量问题</a:t>
                </a:r>
                <a:r>
                  <a:rPr lang="zh-CN" altLang="en-US" sz="1200" dirty="0"/>
                  <a:t>：</a:t>
                </a:r>
                <a:r>
                  <a:rPr lang="zh-CN" altLang="zh-CN" sz="1200" dirty="0"/>
                  <a:t>是什么驱动了</a:t>
                </a:r>
                <a:r>
                  <a:rPr lang="en-US" altLang="zh-CN" sz="1200" i="0">
                    <a:latin typeface="Cambria Math" panose="02040503050406030204" pitchFamily="18" charset="0"/>
                  </a:rPr>
                  <a:t>(〖𝐵𝐿〗_(𝑖,2009)^𝑠𝑡𝑖𝑚𝑢𝑙𝑢𝑠)/〖𝐺𝐷𝑃〗_(𝑖,2009) </a:t>
                </a:r>
                <a:r>
                  <a:rPr lang="zh-CN" altLang="zh-CN" sz="1200" dirty="0"/>
                  <a:t>的横断面差异？</a:t>
                </a:r>
                <a:endParaRPr lang="en-US" altLang="zh-CN" sz="1200" dirty="0"/>
              </a:p>
              <a:p>
                <a:r>
                  <a:rPr lang="zh-CN" altLang="zh-CN" sz="1200" dirty="0"/>
                  <a:t>这个问题的答案有助于我们澄清关于公式（</a:t>
                </a:r>
                <a:r>
                  <a:rPr lang="en-US" altLang="zh-CN" sz="1200" dirty="0"/>
                  <a:t>4</a:t>
                </a:r>
                <a:r>
                  <a:rPr lang="zh-CN" altLang="zh-CN" sz="1200" dirty="0"/>
                  <a:t>）中的</a:t>
                </a:r>
                <a:r>
                  <a:rPr lang="en-US" altLang="zh-CN" sz="1200" dirty="0"/>
                  <a:t>OLS</a:t>
                </a:r>
                <a:r>
                  <a:rPr lang="zh-CN" altLang="zh-CN" sz="1200" dirty="0"/>
                  <a:t>回归的识别问题</a:t>
                </a:r>
              </a:p>
              <a:p>
                <a:r>
                  <a:rPr lang="zh-CN" altLang="zh-CN" sz="1200" dirty="0"/>
                  <a:t>尽管大多数实证文献的重点是确定需求和供应力量。但在结论中</a:t>
                </a:r>
                <a:r>
                  <a:rPr lang="zh-CN" altLang="en-US" sz="1200" dirty="0"/>
                  <a:t>，</a:t>
                </a:r>
                <a:r>
                  <a:rPr lang="en-US" altLang="zh-CN" sz="1200" i="0">
                    <a:latin typeface="Cambria Math" panose="02040503050406030204" pitchFamily="18" charset="0"/>
                  </a:rPr>
                  <a:t>(〖𝐵𝐿〗_(𝑖,2009)^𝑠𝑡𝑖𝑚𝑢𝑙𝑢𝑠)/〖𝐺𝐷𝑃〗_(𝑖,2009) </a:t>
                </a:r>
                <a:r>
                  <a:rPr lang="zh-CN" altLang="zh-CN" sz="1200" dirty="0"/>
                  <a:t>刺激政策的横向变化是由需求方的冲击所驱动的（例如，</a:t>
                </a:r>
                <a:r>
                  <a:rPr lang="en-US" altLang="zh-CN" sz="1200" dirty="0"/>
                  <a:t>2009</a:t>
                </a:r>
                <a:r>
                  <a:rPr lang="zh-CN" altLang="en-US" sz="1200" dirty="0"/>
                  <a:t>年</a:t>
                </a:r>
                <a:r>
                  <a:rPr lang="zh-CN" altLang="zh-CN" sz="1200" dirty="0"/>
                  <a:t>在一些省份更积极地启动基础设施项目）或供应方的冲击（例如，一些省份的银行降低了他们的贷款标准）并不重要</a:t>
                </a:r>
                <a:endParaRPr lang="en-US" altLang="zh-CN" sz="1200" dirty="0"/>
              </a:p>
              <a:p>
                <a:r>
                  <a:rPr lang="zh-CN" altLang="zh-CN" sz="1200" dirty="0"/>
                  <a:t>无论是哪种情况，</a:t>
                </a:r>
                <a:r>
                  <a:rPr lang="en-US" altLang="zh-CN" sz="1200" dirty="0"/>
                  <a:t>2009</a:t>
                </a:r>
                <a:r>
                  <a:rPr lang="zh-CN" altLang="zh-CN" sz="1200" dirty="0"/>
                  <a:t>年的银行贷款都需要在贷款到期后重新支付，这就造成了各省在以后几年里的异质性展期压力</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在第</a:t>
                </a:r>
                <a:r>
                  <a:rPr lang="en-US" altLang="zh-CN" sz="1200" dirty="0"/>
                  <a:t>4.2.3</a:t>
                </a:r>
                <a:r>
                  <a:rPr lang="zh-CN" altLang="zh-CN" sz="1200" dirty="0"/>
                  <a:t>节中解释了为什么这个变量能够捕捉到</a:t>
                </a:r>
                <a:r>
                  <a:rPr lang="en-US" altLang="zh-CN" sz="1200" dirty="0"/>
                  <a:t>2009</a:t>
                </a:r>
                <a:r>
                  <a:rPr lang="zh-CN" altLang="zh-CN" sz="1200" dirty="0"/>
                  <a:t>年刺激性贷款的异质性省级冲击，以及为什么它与各省未来的</a:t>
                </a:r>
                <a:r>
                  <a:rPr lang="en-US" altLang="zh-CN" sz="1200" dirty="0"/>
                  <a:t>MCB/GDP</a:t>
                </a:r>
                <a:r>
                  <a:rPr lang="zh-CN" altLang="zh-CN" sz="1200" dirty="0"/>
                  <a:t>增长具有正交性。设计良好的</a:t>
                </a:r>
                <a:r>
                  <a:rPr lang="en-US" altLang="zh-CN" sz="1200" dirty="0"/>
                  <a:t> IV </a:t>
                </a:r>
                <a:r>
                  <a:rPr lang="zh-CN" altLang="zh-CN" sz="1200" dirty="0"/>
                  <a:t>估算也有助于我们衡量</a:t>
                </a:r>
                <a:r>
                  <a:rPr lang="en-US" altLang="zh-CN" sz="1200" dirty="0"/>
                  <a:t> OLS </a:t>
                </a:r>
                <a:r>
                  <a:rPr lang="zh-CN" altLang="zh-CN" sz="1200" dirty="0"/>
                  <a:t>估算器潜在偏差背后的经济机制</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EE3EDC12-F521-4F0D-969E-7E505037F368}" type="slidenum">
              <a:rPr lang="zh-CN" altLang="en-US" smtClean="0"/>
              <a:t>20</a:t>
            </a:fld>
            <a:endParaRPr lang="zh-CN" altLang="en-US"/>
          </a:p>
        </p:txBody>
      </p:sp>
    </p:spTree>
    <p:extLst>
      <p:ext uri="{BB962C8B-B14F-4D97-AF65-F5344CB8AC3E}">
        <p14:creationId xmlns:p14="http://schemas.microsoft.com/office/powerpoint/2010/main" val="1094208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我们在第</a:t>
            </a:r>
            <a:r>
              <a:rPr lang="en-US" altLang="zh-CN" sz="1200" dirty="0"/>
              <a:t>4.2.3</a:t>
            </a:r>
            <a:r>
              <a:rPr lang="zh-CN" altLang="zh-CN" sz="1200" dirty="0"/>
              <a:t>节中解释了为什么这个变量能够捕捉到</a:t>
            </a:r>
            <a:r>
              <a:rPr lang="en-US" altLang="zh-CN" sz="1200" dirty="0"/>
              <a:t>2009</a:t>
            </a:r>
            <a:r>
              <a:rPr lang="zh-CN" altLang="zh-CN" sz="1200" dirty="0"/>
              <a:t>年刺激性贷款的异质性省级冲击，以及为什么它与各省未来的</a:t>
            </a:r>
            <a:r>
              <a:rPr lang="en-US" altLang="zh-CN" sz="1200" dirty="0"/>
              <a:t>MCB/GDP</a:t>
            </a:r>
            <a:r>
              <a:rPr lang="zh-CN" altLang="zh-CN" sz="1200" dirty="0"/>
              <a:t>增长具有正交性。设计良好的</a:t>
            </a:r>
            <a:r>
              <a:rPr lang="en-US" altLang="zh-CN" sz="1200" dirty="0"/>
              <a:t> IV </a:t>
            </a:r>
            <a:r>
              <a:rPr lang="zh-CN" altLang="zh-CN" sz="1200" dirty="0"/>
              <a:t>估算也有助于我们衡量</a:t>
            </a:r>
            <a:r>
              <a:rPr lang="en-US" altLang="zh-CN" sz="1200" dirty="0"/>
              <a:t> OLS </a:t>
            </a:r>
            <a:r>
              <a:rPr lang="zh-CN" altLang="zh-CN" sz="1200" dirty="0"/>
              <a:t>估算器潜在偏差背后的经济机制</a:t>
            </a: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EE3EDC12-F521-4F0D-969E-7E505037F368}" type="slidenum">
              <a:rPr lang="zh-CN" altLang="en-US" smtClean="0"/>
              <a:t>21</a:t>
            </a:fld>
            <a:endParaRPr lang="zh-CN" altLang="en-US"/>
          </a:p>
        </p:txBody>
      </p:sp>
    </p:spTree>
    <p:extLst>
      <p:ext uri="{BB962C8B-B14F-4D97-AF65-F5344CB8AC3E}">
        <p14:creationId xmlns:p14="http://schemas.microsoft.com/office/powerpoint/2010/main" val="1869912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t>即使有少数政策可能因</a:t>
            </a:r>
            <a:r>
              <a:rPr lang="en-US" altLang="zh-CN" sz="1200" dirty="0"/>
              <a:t>2009</a:t>
            </a:r>
            <a:r>
              <a:rPr lang="zh-CN" altLang="zh-CN" sz="1200" dirty="0"/>
              <a:t>年地方政府官员的任期而产生不同的效果，但这些政策都是为了对当时的中国经济产生即时的影响</a:t>
            </a:r>
            <a:endParaRPr kumimoji="1" lang="zh-CN" altLang="en-US" dirty="0"/>
          </a:p>
        </p:txBody>
      </p:sp>
      <p:sp>
        <p:nvSpPr>
          <p:cNvPr id="4" name="幻灯片编号占位符 3"/>
          <p:cNvSpPr>
            <a:spLocks noGrp="1"/>
          </p:cNvSpPr>
          <p:nvPr>
            <p:ph type="sldNum" sz="quarter" idx="10"/>
          </p:nvPr>
        </p:nvSpPr>
        <p:spPr/>
        <p:txBody>
          <a:bodyPr/>
          <a:lstStyle/>
          <a:p>
            <a:fld id="{EE3EDC12-F521-4F0D-969E-7E505037F368}" type="slidenum">
              <a:rPr lang="zh-CN" altLang="en-US" smtClean="0"/>
              <a:t>22</a:t>
            </a:fld>
            <a:endParaRPr lang="zh-CN" altLang="en-US"/>
          </a:p>
        </p:txBody>
      </p:sp>
    </p:spTree>
    <p:extLst>
      <p:ext uri="{BB962C8B-B14F-4D97-AF65-F5344CB8AC3E}">
        <p14:creationId xmlns:p14="http://schemas.microsoft.com/office/powerpoint/2010/main" val="1508004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solidFill>
                  <a:schemeClr val="tx1">
                    <a:lumMod val="75000"/>
                    <a:lumOff val="25000"/>
                  </a:schemeClr>
                </a:solidFill>
              </a:rPr>
              <a:t>预处理趋势（在刺激政策前几年，接触刺激政策贷款较多的省份并没有经历更快的</a:t>
            </a:r>
            <a:r>
              <a:rPr lang="en-US" altLang="zh-CN" dirty="0">
                <a:solidFill>
                  <a:schemeClr val="tx1">
                    <a:lumMod val="75000"/>
                    <a:lumOff val="25000"/>
                  </a:schemeClr>
                </a:solidFill>
              </a:rPr>
              <a:t>MCB</a:t>
            </a:r>
            <a:r>
              <a:rPr lang="zh-CN" altLang="zh-CN" dirty="0">
                <a:solidFill>
                  <a:schemeClr val="tx1">
                    <a:lumMod val="75000"/>
                    <a:lumOff val="25000"/>
                  </a:schemeClr>
                </a:solidFill>
              </a:rPr>
              <a:t>发行增长）</a:t>
            </a:r>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23</a:t>
            </a:fld>
            <a:endParaRPr lang="zh-CN" altLang="en-US"/>
          </a:p>
        </p:txBody>
      </p:sp>
    </p:spTree>
    <p:extLst>
      <p:ext uri="{BB962C8B-B14F-4D97-AF65-F5344CB8AC3E}">
        <p14:creationId xmlns:p14="http://schemas.microsoft.com/office/powerpoint/2010/main" val="366080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IV</a:t>
            </a:r>
            <a:r>
              <a:rPr lang="zh-CN" altLang="zh-CN" sz="1200" dirty="0"/>
              <a:t>系数比</a:t>
            </a:r>
            <a:r>
              <a:rPr lang="en-US" altLang="zh-CN" sz="1200" dirty="0"/>
              <a:t>OLS</a:t>
            </a:r>
            <a:r>
              <a:rPr lang="zh-CN" altLang="zh-CN" sz="1200" dirty="0"/>
              <a:t>系数大</a:t>
            </a:r>
            <a:r>
              <a:rPr lang="zh-CN" altLang="en-US" sz="1200" dirty="0"/>
              <a:t>，说明</a:t>
            </a:r>
            <a:r>
              <a:rPr lang="en" altLang="zh-CN" sz="1200" dirty="0"/>
              <a:t>IV</a:t>
            </a:r>
            <a:r>
              <a:rPr lang="zh-CN" altLang="en-US" sz="1200" dirty="0"/>
              <a:t>减轻了一部分可能造成低估的遗漏变量问题</a:t>
            </a: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24</a:t>
            </a:fld>
            <a:endParaRPr lang="zh-CN" altLang="en-US"/>
          </a:p>
        </p:txBody>
      </p:sp>
    </p:spTree>
    <p:extLst>
      <p:ext uri="{BB962C8B-B14F-4D97-AF65-F5344CB8AC3E}">
        <p14:creationId xmlns:p14="http://schemas.microsoft.com/office/powerpoint/2010/main" val="1398910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1200" b="0" i="0" u="none" strike="noStrike" kern="1200" dirty="0">
                <a:solidFill>
                  <a:schemeClr val="tx1"/>
                </a:solidFill>
                <a:effectLst/>
                <a:latin typeface="+mn-lt"/>
                <a:ea typeface="+mn-ea"/>
                <a:cs typeface="+mn-cs"/>
              </a:rPr>
              <a:t>中国的出口金额腰斩，经济增速也从</a:t>
            </a:r>
            <a:r>
              <a:rPr lang="en-US" altLang="zh-CN" sz="1200" b="0" i="0" u="none" strike="noStrike" kern="1200" dirty="0">
                <a:solidFill>
                  <a:schemeClr val="tx1"/>
                </a:solidFill>
                <a:effectLst/>
                <a:latin typeface="+mn-lt"/>
                <a:ea typeface="+mn-ea"/>
                <a:cs typeface="+mn-cs"/>
              </a:rPr>
              <a:t>2008</a:t>
            </a:r>
            <a:r>
              <a:rPr lang="zh-CN" altLang="en-US" sz="1200" b="0" i="0" u="none" strike="noStrike" kern="1200" dirty="0">
                <a:solidFill>
                  <a:schemeClr val="tx1"/>
                </a:solidFill>
                <a:effectLst/>
                <a:latin typeface="+mn-lt"/>
                <a:ea typeface="+mn-ea"/>
                <a:cs typeface="+mn-cs"/>
              </a:rPr>
              <a:t>年三季度的</a:t>
            </a:r>
            <a:r>
              <a:rPr lang="en-US" altLang="zh-CN" sz="1200" b="0" i="0" u="none" strike="noStrike" kern="1200" dirty="0">
                <a:solidFill>
                  <a:schemeClr val="tx1"/>
                </a:solidFill>
                <a:effectLst/>
                <a:latin typeface="+mn-lt"/>
                <a:ea typeface="+mn-ea"/>
                <a:cs typeface="+mn-cs"/>
              </a:rPr>
              <a:t>9.5%</a:t>
            </a:r>
            <a:r>
              <a:rPr lang="zh-CN" altLang="en-US" sz="1200" b="0" i="0" u="none" strike="noStrike" kern="1200" dirty="0">
                <a:solidFill>
                  <a:schemeClr val="tx1"/>
                </a:solidFill>
                <a:effectLst/>
                <a:latin typeface="+mn-lt"/>
                <a:ea typeface="+mn-ea"/>
                <a:cs typeface="+mn-cs"/>
              </a:rPr>
              <a:t>降至</a:t>
            </a:r>
            <a:r>
              <a:rPr lang="en-US" altLang="zh-CN" sz="1200" b="0" i="0" u="none" strike="noStrike" kern="1200" dirty="0">
                <a:solidFill>
                  <a:schemeClr val="tx1"/>
                </a:solidFill>
                <a:effectLst/>
                <a:latin typeface="+mn-lt"/>
                <a:ea typeface="+mn-ea"/>
                <a:cs typeface="+mn-cs"/>
              </a:rPr>
              <a:t>2009</a:t>
            </a:r>
            <a:r>
              <a:rPr lang="zh-CN" altLang="en-US" sz="1200" b="0" i="0" u="none" strike="noStrike" kern="1200" dirty="0">
                <a:solidFill>
                  <a:schemeClr val="tx1"/>
                </a:solidFill>
                <a:effectLst/>
                <a:latin typeface="+mn-lt"/>
                <a:ea typeface="+mn-ea"/>
                <a:cs typeface="+mn-cs"/>
              </a:rPr>
              <a:t>年一季度的</a:t>
            </a:r>
            <a:r>
              <a:rPr lang="en-US" altLang="zh-CN" sz="1200" b="0" i="0" u="none" strike="noStrike" kern="1200" dirty="0">
                <a:solidFill>
                  <a:schemeClr val="tx1"/>
                </a:solidFill>
                <a:effectLst/>
                <a:latin typeface="+mn-lt"/>
                <a:ea typeface="+mn-ea"/>
                <a:cs typeface="+mn-cs"/>
              </a:rPr>
              <a:t>6.4%</a:t>
            </a:r>
            <a:r>
              <a:rPr lang="zh-CN" altLang="en-US" sz="1200" b="0" i="0" u="none" strike="noStrike" kern="1200" dirty="0">
                <a:solidFill>
                  <a:schemeClr val="tx1"/>
                </a:solidFill>
                <a:effectLst/>
                <a:latin typeface="+mn-lt"/>
                <a:ea typeface="+mn-ea"/>
                <a:cs typeface="+mn-cs"/>
              </a:rPr>
              <a:t>。</a:t>
            </a:r>
            <a:endParaRPr lang="en-US" altLang="zh-CN" sz="1200" dirty="0"/>
          </a:p>
          <a:p>
            <a:pPr lvl="1"/>
            <a:r>
              <a:rPr lang="en-US" altLang="zh-CN" sz="1200" dirty="0"/>
              <a:t>4</a:t>
            </a:r>
            <a:r>
              <a:rPr lang="zh-CN" altLang="zh-CN" sz="1200" dirty="0"/>
              <a:t>万亿元的经济刺激计划</a:t>
            </a:r>
            <a:r>
              <a:rPr lang="zh-CN" altLang="en-US" sz="1200" dirty="0"/>
              <a:t>：</a:t>
            </a:r>
            <a:r>
              <a:rPr lang="en-US" altLang="zh-CN" sz="1200" dirty="0"/>
              <a:t>1.5</a:t>
            </a:r>
            <a:r>
              <a:rPr lang="zh-CN" altLang="zh-CN" sz="1200" dirty="0"/>
              <a:t>万亿元用于铁路、公路、机场、水利和城市电网；</a:t>
            </a:r>
            <a:r>
              <a:rPr lang="en-US" altLang="zh-CN" sz="1200" dirty="0"/>
              <a:t>1</a:t>
            </a:r>
            <a:r>
              <a:rPr lang="zh-CN" altLang="zh-CN" sz="1200" dirty="0"/>
              <a:t>万亿元用于灾后重建（</a:t>
            </a:r>
            <a:r>
              <a:rPr lang="en-US" altLang="zh-CN" sz="1200" dirty="0"/>
              <a:t>2008</a:t>
            </a:r>
            <a:r>
              <a:rPr lang="zh-CN" altLang="zh-CN" sz="1200" dirty="0"/>
              <a:t>年汶川地震）；</a:t>
            </a:r>
            <a:r>
              <a:rPr lang="en-US" altLang="zh-CN" sz="1200" dirty="0"/>
              <a:t>1.14</a:t>
            </a:r>
            <a:r>
              <a:rPr lang="zh-CN" altLang="zh-CN" sz="1200" dirty="0"/>
              <a:t>万亿元用于补偿性安居工程、农村生活和基础设施；</a:t>
            </a:r>
            <a:r>
              <a:rPr lang="en-US" altLang="zh-CN" sz="1200" dirty="0"/>
              <a:t>0.36</a:t>
            </a:r>
            <a:r>
              <a:rPr lang="zh-CN" altLang="zh-CN" sz="1200" dirty="0"/>
              <a:t>万亿元用于环保和教育</a:t>
            </a:r>
            <a:endParaRPr lang="en-US" altLang="zh-CN" sz="12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首先，分析了中国在全球金融危机之后的</a:t>
            </a: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年经济刺激计划是如何意外地影响中国金融市场的发展的。具体通过将</a:t>
            </a: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年各省的异质性刺激冲击与地方长官的任期挂钩，从因果关系上建立了</a:t>
            </a:r>
            <a:r>
              <a:rPr lang="en-US" altLang="zh-CN" sz="1200" kern="1200" dirty="0">
                <a:solidFill>
                  <a:schemeClr val="tx1"/>
                </a:solidFill>
                <a:effectLst/>
                <a:latin typeface="+mn-lt"/>
                <a:ea typeface="+mn-ea"/>
                <a:cs typeface="+mn-cs"/>
              </a:rPr>
              <a:t>2012</a:t>
            </a:r>
            <a:r>
              <a:rPr lang="zh-CN" altLang="zh-CN" sz="1200" kern="1200" dirty="0">
                <a:solidFill>
                  <a:schemeClr val="tx1"/>
                </a:solidFill>
                <a:effectLst/>
                <a:latin typeface="+mn-lt"/>
                <a:ea typeface="+mn-ea"/>
                <a:cs typeface="+mn-cs"/>
              </a:rPr>
              <a:t>年后中国影子银行加速增长的基础机制。</a:t>
            </a:r>
            <a:endParaRPr lang="en-US" altLang="zh-CN"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第二，本文通过比较今天的中国和</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多年前的美国，说明了影子银行崛起的基本模式：来自某些实体部门的融资需求以及对传统银行系统更严格的监管促进了影子银行的发展。</a:t>
            </a:r>
          </a:p>
          <a:p>
            <a:pPr lvl="1"/>
            <a:r>
              <a:rPr lang="zh-CN" altLang="zh-CN" sz="1200" dirty="0"/>
              <a:t> </a:t>
            </a:r>
            <a:endParaRPr kumimoji="1" lang="en-US" altLang="zh-CN" dirty="0"/>
          </a:p>
        </p:txBody>
      </p:sp>
      <p:sp>
        <p:nvSpPr>
          <p:cNvPr id="4" name="幻灯片编号占位符 3"/>
          <p:cNvSpPr>
            <a:spLocks noGrp="1"/>
          </p:cNvSpPr>
          <p:nvPr>
            <p:ph type="sldNum" sz="quarter" idx="10"/>
          </p:nvPr>
        </p:nvSpPr>
        <p:spPr/>
        <p:txBody>
          <a:bodyPr/>
          <a:lstStyle/>
          <a:p>
            <a:fld id="{EE3EDC12-F521-4F0D-969E-7E505037F368}" type="slidenum">
              <a:rPr lang="zh-CN" altLang="en-US" smtClean="0"/>
              <a:t>2</a:t>
            </a:fld>
            <a:endParaRPr lang="zh-CN" altLang="en-US"/>
          </a:p>
        </p:txBody>
      </p:sp>
    </p:spTree>
    <p:extLst>
      <p:ext uri="{BB962C8B-B14F-4D97-AF65-F5344CB8AC3E}">
        <p14:creationId xmlns:p14="http://schemas.microsoft.com/office/powerpoint/2010/main" val="1314912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dirty="0"/>
                  <a:t>即银行贷款偿还（</a:t>
                </a:r>
                <a14:m>
                  <m:oMath xmlns:m="http://schemas.openxmlformats.org/officeDocument/2006/math">
                    <m:sSubSup>
                      <m:sSubSupPr>
                        <m:ctrlPr>
                          <a:rPr lang="en-US" altLang="zh-CN" sz="1200" i="1" dirty="0" smtClean="0">
                            <a:latin typeface="Cambria Math" panose="02040503050406030204" pitchFamily="18" charset="0"/>
                          </a:rPr>
                        </m:ctrlPr>
                      </m:sSubSupPr>
                      <m:e>
                        <m:r>
                          <a:rPr lang="en-US" altLang="zh-CN" sz="1200" i="1" dirty="0">
                            <a:latin typeface="Cambria Math" panose="02040503050406030204" pitchFamily="18" charset="0"/>
                          </a:rPr>
                          <m:t>𝑀𝐶𝐵</m:t>
                        </m:r>
                      </m:e>
                      <m:sub>
                        <m:r>
                          <a:rPr lang="en-US" altLang="zh-CN" sz="1200" b="0" i="1" dirty="0" smtClean="0">
                            <a:latin typeface="Cambria Math" panose="02040503050406030204" pitchFamily="18" charset="0"/>
                          </a:rPr>
                          <m:t>𝑖</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𝑡</m:t>
                        </m:r>
                      </m:sub>
                      <m:sup>
                        <m:r>
                          <a:rPr lang="en-US" altLang="zh-CN" sz="1200" b="0" i="1" dirty="0" smtClean="0">
                            <a:latin typeface="Cambria Math" panose="02040503050406030204" pitchFamily="18" charset="0"/>
                          </a:rPr>
                          <m:t>𝑟𝑒𝑝𝑎𝑦</m:t>
                        </m:r>
                      </m:sup>
                    </m:sSubSup>
                  </m:oMath>
                </a14:m>
                <a:r>
                  <a:rPr lang="zh-CN" altLang="zh-CN" sz="1200" dirty="0"/>
                  <a:t>）、投资（</a:t>
                </a:r>
                <a:r>
                  <a:rPr lang="en-US" altLang="zh-CN" sz="1200" dirty="0"/>
                  <a:t> </a:t>
                </a:r>
                <a14:m>
                  <m:oMath xmlns:m="http://schemas.openxmlformats.org/officeDocument/2006/math">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𝑀𝐶𝐵</m:t>
                        </m:r>
                      </m:e>
                      <m:sub>
                        <m:r>
                          <a:rPr lang="en-US" altLang="zh-CN" sz="1200" i="1" dirty="0">
                            <a:latin typeface="Cambria Math" panose="02040503050406030204" pitchFamily="18" charset="0"/>
                          </a:rPr>
                          <m:t>𝑖</m:t>
                        </m:r>
                        <m:r>
                          <a:rPr lang="en-US" altLang="zh-CN" sz="1200" i="1" dirty="0">
                            <a:latin typeface="Cambria Math" panose="02040503050406030204" pitchFamily="18" charset="0"/>
                          </a:rPr>
                          <m:t>,</m:t>
                        </m:r>
                        <m:r>
                          <a:rPr lang="en-US" altLang="zh-CN" sz="1200" i="1" dirty="0">
                            <a:latin typeface="Cambria Math" panose="02040503050406030204" pitchFamily="18" charset="0"/>
                          </a:rPr>
                          <m:t>𝑡</m:t>
                        </m:r>
                      </m:sub>
                      <m:sup>
                        <m:r>
                          <a:rPr lang="en-US" altLang="zh-CN" sz="1200" b="0" i="1" dirty="0" smtClean="0">
                            <a:latin typeface="Cambria Math" panose="02040503050406030204" pitchFamily="18" charset="0"/>
                          </a:rPr>
                          <m:t>𝑖𝑛𝑣</m:t>
                        </m:r>
                      </m:sup>
                    </m:sSubSup>
                    <m:r>
                      <a:rPr lang="en-US" altLang="zh-CN" sz="1200" i="1" dirty="0">
                        <a:latin typeface="Cambria Math" panose="02040503050406030204" pitchFamily="18" charset="0"/>
                      </a:rPr>
                      <m:t> </m:t>
                    </m:r>
                  </m:oMath>
                </a14:m>
                <a:r>
                  <a:rPr lang="zh-CN" altLang="zh-CN" sz="1200" dirty="0"/>
                  <a:t>）和其他（</a:t>
                </a:r>
                <a:r>
                  <a:rPr lang="en-US" altLang="zh-CN" sz="1200" dirty="0"/>
                  <a:t> </a:t>
                </a:r>
                <a14:m>
                  <m:oMath xmlns:m="http://schemas.openxmlformats.org/officeDocument/2006/math">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𝑀𝐶𝐵</m:t>
                        </m:r>
                      </m:e>
                      <m:sub>
                        <m:r>
                          <a:rPr lang="en-US" altLang="zh-CN" sz="1200" i="1" dirty="0">
                            <a:latin typeface="Cambria Math" panose="02040503050406030204" pitchFamily="18" charset="0"/>
                          </a:rPr>
                          <m:t>𝑖</m:t>
                        </m:r>
                        <m:r>
                          <a:rPr lang="en-US" altLang="zh-CN" sz="1200" i="1" dirty="0">
                            <a:latin typeface="Cambria Math" panose="02040503050406030204" pitchFamily="18" charset="0"/>
                          </a:rPr>
                          <m:t>,</m:t>
                        </m:r>
                        <m:r>
                          <a:rPr lang="en-US" altLang="zh-CN" sz="1200" i="1" dirty="0">
                            <a:latin typeface="Cambria Math" panose="02040503050406030204" pitchFamily="18" charset="0"/>
                          </a:rPr>
                          <m:t>𝑡</m:t>
                        </m:r>
                      </m:sub>
                      <m:sup>
                        <m:r>
                          <a:rPr lang="en-US" altLang="zh-CN" sz="1200" b="0" i="1" dirty="0" smtClean="0">
                            <a:latin typeface="Cambria Math" panose="02040503050406030204" pitchFamily="18" charset="0"/>
                          </a:rPr>
                          <m:t>𝑜𝑡h𝑒𝑟</m:t>
                        </m:r>
                      </m:sup>
                    </m:sSubSup>
                    <m:r>
                      <a:rPr lang="en-US" altLang="zh-CN" sz="1200" i="1" dirty="0">
                        <a:latin typeface="Cambria Math" panose="02040503050406030204" pitchFamily="18" charset="0"/>
                      </a:rPr>
                      <m:t> </m:t>
                    </m:r>
                  </m:oMath>
                </a14:m>
                <a:r>
                  <a:rPr lang="zh-CN" altLang="zh-CN" sz="1200" dirty="0"/>
                  <a:t>）</a:t>
                </a:r>
                <a:endParaRPr lang="en-US" altLang="zh-CN" sz="1200" dirty="0"/>
              </a:p>
              <a:p>
                <a:r>
                  <a:rPr lang="zh-CN" altLang="en-US" sz="1200" dirty="0"/>
                  <a:t>渠道</a:t>
                </a:r>
                <a:r>
                  <a:rPr lang="en-US" altLang="zh-CN" sz="1200" dirty="0"/>
                  <a:t>1:</a:t>
                </a:r>
                <a:r>
                  <a:rPr lang="zh-CN" altLang="zh-CN" sz="1200" dirty="0"/>
                  <a:t>鉴于典型的</a:t>
                </a:r>
                <a:r>
                  <a:rPr lang="en-US" altLang="zh-CN" sz="1200" dirty="0"/>
                  <a:t>LGFV</a:t>
                </a:r>
                <a:r>
                  <a:rPr lang="zh-CN" altLang="zh-CN" sz="1200" dirty="0"/>
                  <a:t>银行贷款平均有四年的期限，这种影响的幅度可能很小（</a:t>
                </a:r>
                <a:r>
                  <a:rPr lang="en-US" altLang="zh-CN" sz="1200" dirty="0"/>
                  <a:t>Gao</a:t>
                </a:r>
                <a:r>
                  <a:rPr lang="zh-CN" altLang="zh-CN" sz="1200" dirty="0"/>
                  <a:t>等人，</a:t>
                </a:r>
                <a:r>
                  <a:rPr lang="en-US" altLang="zh-CN" sz="1200" dirty="0"/>
                  <a:t>2018</a:t>
                </a:r>
                <a:r>
                  <a:rPr lang="zh-CN" altLang="zh-CN" sz="1200" dirty="0"/>
                  <a:t>）</a:t>
                </a:r>
                <a:endParaRPr lang="en-US" altLang="zh-CN" sz="1200" dirty="0"/>
              </a:p>
              <a:p>
                <a:r>
                  <a:rPr kumimoji="1" lang="zh-CN" altLang="en-US" sz="1200" dirty="0"/>
                  <a:t>渠道</a:t>
                </a:r>
                <a:r>
                  <a:rPr kumimoji="1" lang="en-US" altLang="zh-CN" sz="1200" dirty="0"/>
                  <a:t>2:</a:t>
                </a:r>
                <a:r>
                  <a:rPr lang="zh-CN" altLang="zh-CN" sz="1200" dirty="0"/>
                  <a:t>一个很好的例子是，</a:t>
                </a:r>
                <a:r>
                  <a:rPr lang="en-US" altLang="zh-CN" sz="1200" dirty="0"/>
                  <a:t>2014</a:t>
                </a:r>
                <a:r>
                  <a:rPr lang="zh-CN" altLang="zh-CN" sz="1200" dirty="0"/>
                  <a:t>年</a:t>
                </a:r>
                <a:r>
                  <a:rPr lang="en-US" altLang="zh-CN" sz="1200" dirty="0"/>
                  <a:t>10</a:t>
                </a:r>
                <a:r>
                  <a:rPr lang="zh-CN" altLang="zh-CN" sz="1200" dirty="0"/>
                  <a:t>月发布的</a:t>
                </a:r>
                <a:r>
                  <a:rPr lang="en-US" altLang="zh-CN" sz="1200" dirty="0"/>
                  <a:t>43</a:t>
                </a:r>
                <a:r>
                  <a:rPr lang="zh-CN" altLang="zh-CN" sz="1200" dirty="0"/>
                  <a:t>号文件仍然允许地方政府融资机构对到期的银行贷款进行再融资，但禁止它们为新的投资筹集资金。这在当时极大地扭曲了</a:t>
                </a:r>
                <a:r>
                  <a:rPr lang="en-US" altLang="zh-CN" sz="1200" dirty="0"/>
                  <a:t>LGFV</a:t>
                </a:r>
                <a:r>
                  <a:rPr lang="zh-CN" altLang="zh-CN" sz="1200" dirty="0"/>
                  <a:t>的误报动机，因此解释了为什么</a:t>
                </a:r>
                <a:r>
                  <a:rPr lang="en-US" altLang="zh-CN" sz="1200" dirty="0"/>
                  <a:t>2014</a:t>
                </a:r>
                <a:r>
                  <a:rPr lang="zh-CN" altLang="zh-CN" sz="1200" dirty="0"/>
                  <a:t>年后</a:t>
                </a:r>
                <a14:m>
                  <m:oMath xmlns:m="http://schemas.openxmlformats.org/officeDocument/2006/math">
                    <m:sSup>
                      <m:sSupPr>
                        <m:ctrlPr>
                          <a:rPr lang="en-US" altLang="zh-CN" sz="1200" i="1">
                            <a:latin typeface="Cambria Math" panose="02040503050406030204" pitchFamily="18" charset="0"/>
                          </a:rPr>
                        </m:ctrlPr>
                      </m:sSupPr>
                      <m:e>
                        <m:r>
                          <a:rPr lang="en-US" altLang="zh-CN" sz="1200">
                            <a:latin typeface="Cambria Math" panose="02040503050406030204" pitchFamily="18" charset="0"/>
                          </a:rPr>
                          <m:t>𝑀𝐶𝐵</m:t>
                        </m:r>
                      </m:e>
                      <m:sup>
                        <m:r>
                          <a:rPr lang="en-US" altLang="zh-CN" sz="1200">
                            <a:latin typeface="Cambria Math" panose="02040503050406030204" pitchFamily="18" charset="0"/>
                          </a:rPr>
                          <m:t>𝑟𝑒𝑝𝑎𝑦</m:t>
                        </m:r>
                      </m:sup>
                    </m:sSup>
                    <m:r>
                      <a:rPr lang="en-US" altLang="zh-CN" sz="1200">
                        <a:latin typeface="Cambria Math" panose="02040503050406030204" pitchFamily="18" charset="0"/>
                      </a:rPr>
                      <m:t> </m:t>
                    </m:r>
                  </m:oMath>
                </a14:m>
                <a:r>
                  <a:rPr lang="zh-CN" altLang="zh-CN" sz="1200" dirty="0"/>
                  <a:t>（</a:t>
                </a:r>
                <a:r>
                  <a:rPr lang="en-US" altLang="zh-CN" sz="1200" dirty="0"/>
                  <a:t> </a:t>
                </a:r>
                <a14:m>
                  <m:oMath xmlns:m="http://schemas.openxmlformats.org/officeDocument/2006/math">
                    <m:sSup>
                      <m:sSupPr>
                        <m:ctrlPr>
                          <a:rPr lang="en-US" altLang="zh-CN" sz="1200" i="1">
                            <a:latin typeface="Cambria Math" panose="02040503050406030204" pitchFamily="18" charset="0"/>
                          </a:rPr>
                        </m:ctrlPr>
                      </m:sSupPr>
                      <m:e>
                        <m:r>
                          <a:rPr lang="en-US" altLang="zh-CN" sz="1200">
                            <a:latin typeface="Cambria Math" panose="02040503050406030204" pitchFamily="18" charset="0"/>
                          </a:rPr>
                          <m:t>𝑀𝐶𝐵</m:t>
                        </m:r>
                      </m:e>
                      <m:sup>
                        <m:r>
                          <a:rPr lang="en-US" altLang="zh-CN" sz="1200">
                            <a:latin typeface="Cambria Math" panose="02040503050406030204" pitchFamily="18" charset="0"/>
                          </a:rPr>
                          <m:t>𝑖𝑛𝑣</m:t>
                        </m:r>
                      </m:sup>
                    </m:sSup>
                    <m:r>
                      <a:rPr lang="en-US" altLang="zh-CN" sz="1200">
                        <a:latin typeface="Cambria Math" panose="02040503050406030204" pitchFamily="18" charset="0"/>
                      </a:rPr>
                      <m:t> </m:t>
                    </m:r>
                  </m:oMath>
                </a14:m>
                <a:r>
                  <a:rPr lang="zh-CN" altLang="zh-CN" sz="1100" dirty="0"/>
                  <a:t>）的估计</a:t>
                </a:r>
                <a:r>
                  <a:rPr lang="en-US" altLang="zh-CN" sz="1100" dirty="0"/>
                  <a:t>IV</a:t>
                </a:r>
                <a:r>
                  <a:rPr lang="zh-CN" altLang="zh-CN" sz="1100" dirty="0"/>
                  <a:t>系数变大（变小）</a:t>
                </a:r>
                <a:endParaRPr kumimoji="1" lang="zh-CN" altLang="en-US" dirty="0"/>
              </a:p>
            </p:txBody>
          </p:sp>
        </mc:Choice>
        <mc:Fallback>
          <p:sp>
            <p:nvSpPr>
              <p:cNvPr id="3" name="备注占位符 2"/>
              <p:cNvSpPr>
                <a:spLocks noGrp="1"/>
              </p:cNvSpPr>
              <p:nvPr>
                <p:ph type="body" idx="1"/>
              </p:nvPr>
            </p:nvSpPr>
            <p:spPr/>
            <p:txBody>
              <a:bodyPr/>
              <a:lstStyle/>
              <a:p>
                <a:r>
                  <a:rPr lang="zh-CN" altLang="zh-CN" sz="1200" dirty="0"/>
                  <a:t>即银行贷款偿还（</a:t>
                </a:r>
                <a:r>
                  <a:rPr lang="en-US" altLang="zh-CN" sz="1200" i="0" dirty="0">
                    <a:latin typeface="Cambria Math" panose="02040503050406030204" pitchFamily="18" charset="0"/>
                  </a:rPr>
                  <a:t>〖𝑀𝐶𝐵〗_(</a:t>
                </a:r>
                <a:r>
                  <a:rPr lang="en-US" altLang="zh-CN" sz="1200" b="0" i="0" dirty="0">
                    <a:latin typeface="Cambria Math" panose="02040503050406030204" pitchFamily="18" charset="0"/>
                  </a:rPr>
                  <a:t>𝑖,𝑡)^𝑟𝑒𝑝𝑎𝑦</a:t>
                </a:r>
                <a:r>
                  <a:rPr lang="zh-CN" altLang="zh-CN" sz="1200" dirty="0"/>
                  <a:t>）、投资（</a:t>
                </a:r>
                <a:r>
                  <a:rPr lang="en-US" altLang="zh-CN" sz="1200" dirty="0"/>
                  <a:t> </a:t>
                </a:r>
                <a:r>
                  <a:rPr lang="en-US" altLang="zh-CN" sz="1200" i="0" dirty="0">
                    <a:latin typeface="Cambria Math" panose="02040503050406030204" pitchFamily="18" charset="0"/>
                  </a:rPr>
                  <a:t>〖𝑀𝐶𝐵〗_(𝑖,𝑡)^</a:t>
                </a:r>
                <a:r>
                  <a:rPr lang="en-US" altLang="zh-CN" sz="1200" b="0" i="0" dirty="0">
                    <a:latin typeface="Cambria Math" panose="02040503050406030204" pitchFamily="18" charset="0"/>
                  </a:rPr>
                  <a:t>𝑖𝑛𝑣 </a:t>
                </a:r>
                <a:r>
                  <a:rPr lang="en-US" altLang="zh-CN" sz="1200" i="0" dirty="0">
                    <a:latin typeface="Cambria Math" panose="02040503050406030204" pitchFamily="18" charset="0"/>
                  </a:rPr>
                  <a:t> </a:t>
                </a:r>
                <a:r>
                  <a:rPr lang="zh-CN" altLang="zh-CN" sz="1200" dirty="0"/>
                  <a:t>）和其他（</a:t>
                </a:r>
                <a:r>
                  <a:rPr lang="en-US" altLang="zh-CN" sz="1200" dirty="0"/>
                  <a:t> </a:t>
                </a:r>
                <a:r>
                  <a:rPr lang="en-US" altLang="zh-CN" sz="1200" i="0" dirty="0">
                    <a:latin typeface="Cambria Math" panose="02040503050406030204" pitchFamily="18" charset="0"/>
                  </a:rPr>
                  <a:t>〖𝑀𝐶𝐵〗_(𝑖,𝑡)^</a:t>
                </a:r>
                <a:r>
                  <a:rPr lang="en-US" altLang="zh-CN" sz="1200" b="0" i="0" dirty="0">
                    <a:latin typeface="Cambria Math" panose="02040503050406030204" pitchFamily="18" charset="0"/>
                  </a:rPr>
                  <a:t>𝑜𝑡ℎ𝑒𝑟 </a:t>
                </a:r>
                <a:r>
                  <a:rPr lang="en-US" altLang="zh-CN" sz="1200" i="0" dirty="0">
                    <a:latin typeface="Cambria Math" panose="02040503050406030204" pitchFamily="18" charset="0"/>
                  </a:rPr>
                  <a:t> </a:t>
                </a:r>
                <a:r>
                  <a:rPr lang="zh-CN" altLang="zh-CN" sz="1200" dirty="0"/>
                  <a:t>）</a:t>
                </a:r>
                <a:endParaRPr lang="en-US" altLang="zh-CN" sz="1200" dirty="0"/>
              </a:p>
              <a:p>
                <a:r>
                  <a:rPr lang="zh-CN" altLang="en-US" sz="1200" dirty="0"/>
                  <a:t>渠道</a:t>
                </a:r>
                <a:r>
                  <a:rPr lang="en-US" altLang="zh-CN" sz="1200" dirty="0"/>
                  <a:t>1:</a:t>
                </a:r>
                <a:r>
                  <a:rPr lang="zh-CN" altLang="zh-CN" sz="1200" dirty="0"/>
                  <a:t>鉴于典型的</a:t>
                </a:r>
                <a:r>
                  <a:rPr lang="en-US" altLang="zh-CN" sz="1200" dirty="0"/>
                  <a:t>LGFV</a:t>
                </a:r>
                <a:r>
                  <a:rPr lang="zh-CN" altLang="zh-CN" sz="1200" dirty="0"/>
                  <a:t>银行贷款平均有四年的期限，这种影响的幅度可能很小（</a:t>
                </a:r>
                <a:r>
                  <a:rPr lang="en-US" altLang="zh-CN" sz="1200" dirty="0"/>
                  <a:t>Gao</a:t>
                </a:r>
                <a:r>
                  <a:rPr lang="zh-CN" altLang="zh-CN" sz="1200" dirty="0"/>
                  <a:t>等人，</a:t>
                </a:r>
                <a:r>
                  <a:rPr lang="en-US" altLang="zh-CN" sz="1200" dirty="0"/>
                  <a:t>2018</a:t>
                </a:r>
                <a:r>
                  <a:rPr lang="zh-CN" altLang="zh-CN" sz="1200" dirty="0"/>
                  <a:t>）</a:t>
                </a:r>
                <a:endParaRPr lang="en-US" altLang="zh-CN" sz="1200" dirty="0"/>
              </a:p>
              <a:p>
                <a:r>
                  <a:rPr kumimoji="1" lang="zh-CN" altLang="en-US" sz="1200" dirty="0"/>
                  <a:t>渠道</a:t>
                </a:r>
                <a:r>
                  <a:rPr kumimoji="1" lang="en-US" altLang="zh-CN" sz="1200" dirty="0"/>
                  <a:t>2:</a:t>
                </a:r>
                <a:r>
                  <a:rPr lang="zh-CN" altLang="zh-CN" sz="1200" dirty="0"/>
                  <a:t>一个很好的例子是，</a:t>
                </a:r>
                <a:r>
                  <a:rPr lang="en-US" altLang="zh-CN" sz="1200" dirty="0"/>
                  <a:t>2014</a:t>
                </a:r>
                <a:r>
                  <a:rPr lang="zh-CN" altLang="zh-CN" sz="1200" dirty="0"/>
                  <a:t>年</a:t>
                </a:r>
                <a:r>
                  <a:rPr lang="en-US" altLang="zh-CN" sz="1200" dirty="0"/>
                  <a:t>10</a:t>
                </a:r>
                <a:r>
                  <a:rPr lang="zh-CN" altLang="zh-CN" sz="1200" dirty="0"/>
                  <a:t>月发布的</a:t>
                </a:r>
                <a:r>
                  <a:rPr lang="en-US" altLang="zh-CN" sz="1200" dirty="0"/>
                  <a:t>43</a:t>
                </a:r>
                <a:r>
                  <a:rPr lang="zh-CN" altLang="zh-CN" sz="1200" dirty="0"/>
                  <a:t>号文件仍然允许地方政府融资机构对到期的银行贷款进行再融资，但禁止它们为新的投资筹集资金。这在当时极大地扭曲了</a:t>
                </a:r>
                <a:r>
                  <a:rPr lang="en-US" altLang="zh-CN" sz="1200" dirty="0"/>
                  <a:t>LGFV</a:t>
                </a:r>
                <a:r>
                  <a:rPr lang="zh-CN" altLang="zh-CN" sz="1200" dirty="0"/>
                  <a:t>的误报动机，因此解释了为什么</a:t>
                </a:r>
                <a:r>
                  <a:rPr lang="en-US" altLang="zh-CN" sz="1200" dirty="0"/>
                  <a:t>2014</a:t>
                </a:r>
                <a:r>
                  <a:rPr lang="zh-CN" altLang="zh-CN" sz="1200" dirty="0"/>
                  <a:t>年后</a:t>
                </a:r>
                <a:r>
                  <a:rPr lang="en-US" altLang="zh-CN" sz="1200" i="0">
                    <a:latin typeface="Cambria Math" panose="02040503050406030204" pitchFamily="18" charset="0"/>
                  </a:rPr>
                  <a:t>〖𝑀𝐶𝐵〗^𝑟𝑒𝑝𝑎𝑦  </a:t>
                </a:r>
                <a:r>
                  <a:rPr lang="zh-CN" altLang="zh-CN" sz="1200" dirty="0"/>
                  <a:t>（</a:t>
                </a:r>
                <a:r>
                  <a:rPr lang="en-US" altLang="zh-CN" sz="1200" dirty="0"/>
                  <a:t> </a:t>
                </a:r>
                <a:r>
                  <a:rPr lang="en-US" altLang="zh-CN" sz="1200" i="0">
                    <a:latin typeface="Cambria Math" panose="02040503050406030204" pitchFamily="18" charset="0"/>
                  </a:rPr>
                  <a:t>〖𝑀𝐶𝐵〗^𝑖𝑛𝑣  </a:t>
                </a:r>
                <a:r>
                  <a:rPr lang="zh-CN" altLang="zh-CN" sz="1100" dirty="0"/>
                  <a:t>）的估计</a:t>
                </a:r>
                <a:r>
                  <a:rPr lang="en-US" altLang="zh-CN" sz="1100" dirty="0"/>
                  <a:t>IV</a:t>
                </a:r>
                <a:r>
                  <a:rPr lang="zh-CN" altLang="zh-CN" sz="1100" dirty="0"/>
                  <a:t>系数变大（变小）</a:t>
                </a:r>
                <a:endParaRPr kumimoji="1" lang="zh-CN" altLang="en-US" dirty="0"/>
              </a:p>
            </p:txBody>
          </p:sp>
        </mc:Fallback>
      </mc:AlternateContent>
      <p:sp>
        <p:nvSpPr>
          <p:cNvPr id="4" name="灯片编号占位符 3"/>
          <p:cNvSpPr>
            <a:spLocks noGrp="1"/>
          </p:cNvSpPr>
          <p:nvPr>
            <p:ph type="sldNum" sz="quarter" idx="5"/>
          </p:nvPr>
        </p:nvSpPr>
        <p:spPr/>
        <p:txBody>
          <a:bodyPr/>
          <a:lstStyle/>
          <a:p>
            <a:fld id="{EE3EDC12-F521-4F0D-969E-7E505037F368}" type="slidenum">
              <a:rPr lang="zh-CN" altLang="en-US" smtClean="0"/>
              <a:t>25</a:t>
            </a:fld>
            <a:endParaRPr lang="zh-CN" altLang="en-US"/>
          </a:p>
        </p:txBody>
      </p:sp>
    </p:spTree>
    <p:extLst>
      <p:ext uri="{BB962C8B-B14F-4D97-AF65-F5344CB8AC3E}">
        <p14:creationId xmlns:p14="http://schemas.microsoft.com/office/powerpoint/2010/main" val="4082003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26</a:t>
            </a:fld>
            <a:endParaRPr lang="zh-CN" altLang="en-US"/>
          </a:p>
        </p:txBody>
      </p:sp>
    </p:spTree>
    <p:extLst>
      <p:ext uri="{BB962C8B-B14F-4D97-AF65-F5344CB8AC3E}">
        <p14:creationId xmlns:p14="http://schemas.microsoft.com/office/powerpoint/2010/main" val="4153184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27</a:t>
            </a:fld>
            <a:endParaRPr lang="zh-CN" altLang="en-US"/>
          </a:p>
        </p:txBody>
      </p:sp>
    </p:spTree>
    <p:extLst>
      <p:ext uri="{BB962C8B-B14F-4D97-AF65-F5344CB8AC3E}">
        <p14:creationId xmlns:p14="http://schemas.microsoft.com/office/powerpoint/2010/main" val="2472060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28</a:t>
            </a:fld>
            <a:endParaRPr lang="zh-CN" altLang="en-US"/>
          </a:p>
        </p:txBody>
      </p:sp>
    </p:spTree>
    <p:extLst>
      <p:ext uri="{BB962C8B-B14F-4D97-AF65-F5344CB8AC3E}">
        <p14:creationId xmlns:p14="http://schemas.microsoft.com/office/powerpoint/2010/main" val="4028736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lvl="1"/>
                <a:r>
                  <a:rPr lang="en-US" altLang="zh-CN" sz="2100" dirty="0"/>
                  <a:t> </a:t>
                </a:r>
                <a14:m>
                  <m:oMath xmlns:m="http://schemas.openxmlformats.org/officeDocument/2006/math">
                    <m:f>
                      <m:fPr>
                        <m:ctrlPr>
                          <a:rPr lang="en-US" altLang="zh-CN" sz="2100" i="1">
                            <a:latin typeface="Cambria Math" panose="02040503050406030204" pitchFamily="18" charset="0"/>
                          </a:rPr>
                        </m:ctrlPr>
                      </m:fPr>
                      <m:num>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𝑀𝐶𝐵</m:t>
                            </m:r>
                          </m:e>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m:t>
                            </m:r>
                          </m:sub>
                        </m:sSub>
                      </m:num>
                      <m:den>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𝐺𝐷𝑃</m:t>
                            </m:r>
                          </m:e>
                          <m:sub>
                            <m:r>
                              <a:rPr lang="en-US" altLang="zh-CN" sz="2100" i="1">
                                <a:latin typeface="Cambria Math" panose="02040503050406030204" pitchFamily="18" charset="0"/>
                              </a:rPr>
                              <m:t>𝑖</m:t>
                            </m:r>
                            <m:r>
                              <a:rPr lang="en-US" altLang="zh-CN" sz="2100" i="1">
                                <a:latin typeface="Cambria Math" panose="02040503050406030204" pitchFamily="18" charset="0"/>
                              </a:rPr>
                              <m:t>,2009</m:t>
                            </m:r>
                          </m:sub>
                        </m:sSub>
                      </m:den>
                    </m:f>
                    <m:r>
                      <a:rPr lang="en-US" altLang="zh-CN" sz="2100" i="1">
                        <a:latin typeface="Cambria Math" panose="02040503050406030204" pitchFamily="18" charset="0"/>
                        <a:ea typeface="Cambria Math" panose="02040503050406030204" pitchFamily="18" charset="0"/>
                      </a:rPr>
                      <m:t>=</m:t>
                    </m:r>
                    <m:nary>
                      <m:naryPr>
                        <m:chr m:val="∑"/>
                        <m:supHide m:val="on"/>
                        <m:ctrlPr>
                          <a:rPr lang="en-US" altLang="zh-CN" sz="2100" i="1">
                            <a:latin typeface="Cambria Math" panose="02040503050406030204" pitchFamily="18" charset="0"/>
                            <a:ea typeface="Cambria Math" panose="02040503050406030204" pitchFamily="18" charset="0"/>
                          </a:rPr>
                        </m:ctrlPr>
                      </m:naryPr>
                      <m:sub>
                        <m:r>
                          <m:rPr>
                            <m:brk m:alnAt="7"/>
                          </m:rPr>
                          <a:rPr lang="en-US" altLang="zh-CN" sz="2100" i="1">
                            <a:latin typeface="Cambria Math" panose="02040503050406030204" pitchFamily="18" charset="0"/>
                            <a:ea typeface="Cambria Math" panose="02040503050406030204" pitchFamily="18" charset="0"/>
                          </a:rPr>
                          <m:t>𝜏</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𝒯</m:t>
                        </m:r>
                        <m:r>
                          <a:rPr lang="en-US" altLang="zh-CN" sz="2100" i="1">
                            <a:latin typeface="Cambria Math" panose="02040503050406030204" pitchFamily="18" charset="0"/>
                            <a:ea typeface="Cambria Math" panose="02040503050406030204" pitchFamily="18" charset="0"/>
                          </a:rPr>
                          <m:t>\2008</m:t>
                        </m:r>
                      </m:sub>
                      <m:sup/>
                      <m:e>
                        <m:sSubSup>
                          <m:sSubSupPr>
                            <m:ctrlPr>
                              <a:rPr lang="en-US" altLang="zh-CN" sz="2100" i="1" smtClean="0">
                                <a:latin typeface="Cambria Math" panose="02040503050406030204" pitchFamily="18" charset="0"/>
                                <a:ea typeface="Cambria Math" panose="02040503050406030204" pitchFamily="18" charset="0"/>
                              </a:rPr>
                            </m:ctrlPr>
                          </m:sSubSupPr>
                          <m:e>
                            <m:r>
                              <a:rPr lang="en-US" altLang="zh-CN" sz="2100" i="1" smtClean="0">
                                <a:latin typeface="Cambria Math" panose="02040503050406030204" pitchFamily="18" charset="0"/>
                                <a:ea typeface="Cambria Math" panose="02040503050406030204" pitchFamily="18" charset="0"/>
                              </a:rPr>
                              <m:t>𝛽</m:t>
                            </m:r>
                          </m:e>
                          <m:sub>
                            <m:r>
                              <a:rPr lang="en-US" altLang="zh-CN" sz="2100" i="1" smtClean="0">
                                <a:latin typeface="Cambria Math" panose="02040503050406030204" pitchFamily="18" charset="0"/>
                                <a:ea typeface="Cambria Math" panose="02040503050406030204" pitchFamily="18" charset="0"/>
                              </a:rPr>
                              <m:t>𝜏</m:t>
                            </m:r>
                          </m:sub>
                          <m:sup>
                            <m:r>
                              <a:rPr lang="en-US" altLang="zh-CN" sz="2100" b="0" i="1" smtClean="0">
                                <a:latin typeface="Cambria Math" panose="02040503050406030204" pitchFamily="18" charset="0"/>
                                <a:ea typeface="Cambria Math" panose="02040503050406030204" pitchFamily="18" charset="0"/>
                              </a:rPr>
                              <m:t>𝑖𝑛𝑡𝑒𝑟</m:t>
                            </m:r>
                          </m:sup>
                        </m:sSubSup>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1</m:t>
                            </m:r>
                          </m:e>
                          <m:sub>
                            <m:r>
                              <m:rPr>
                                <m:brk m:alnAt="7"/>
                              </m:rPr>
                              <a:rPr lang="en-US" altLang="zh-CN" sz="2100" i="1">
                                <a:latin typeface="Cambria Math" panose="02040503050406030204" pitchFamily="18" charset="0"/>
                                <a:ea typeface="Cambria Math" panose="02040503050406030204" pitchFamily="18" charset="0"/>
                              </a:rPr>
                              <m:t>𝜏</m:t>
                            </m:r>
                          </m:sub>
                        </m:sSub>
                        <m:f>
                          <m:fPr>
                            <m:ctrlPr>
                              <a:rPr lang="en-US" altLang="zh-CN" sz="2100" i="1">
                                <a:latin typeface="Cambria Math" panose="02040503050406030204" pitchFamily="18" charset="0"/>
                                <a:ea typeface="Cambria Math" panose="02040503050406030204" pitchFamily="18" charset="0"/>
                              </a:rPr>
                            </m:ctrlPr>
                          </m:fPr>
                          <m:num>
                            <m:sSubSup>
                              <m:sSubSupPr>
                                <m:ctrlPr>
                                  <a:rPr lang="en-US" altLang="zh-CN" sz="2100" i="1" smtClean="0">
                                    <a:latin typeface="Cambria Math" panose="02040503050406030204" pitchFamily="18" charset="0"/>
                                  </a:rPr>
                                </m:ctrlPr>
                              </m:sSubSupPr>
                              <m:e>
                                <m:r>
                                  <a:rPr lang="en-US" altLang="zh-CN" sz="2100" b="0" i="1" smtClean="0">
                                    <a:latin typeface="Cambria Math" panose="02040503050406030204" pitchFamily="18" charset="0"/>
                                  </a:rPr>
                                  <m:t>𝐵𝐿</m:t>
                                </m:r>
                              </m:e>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,2009</m:t>
                                </m:r>
                              </m:sub>
                              <m:sup>
                                <m:r>
                                  <a:rPr lang="en-US" altLang="zh-CN" sz="2100" b="0" i="1" smtClean="0">
                                    <a:latin typeface="Cambria Math" panose="02040503050406030204" pitchFamily="18" charset="0"/>
                                  </a:rPr>
                                  <m:t>𝑠𝑡𝑖𝑚𝑢𝑙𝑢𝑠</m:t>
                                </m:r>
                              </m:sup>
                            </m:sSubSup>
                          </m:num>
                          <m:den>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𝐺𝐷𝑃</m:t>
                                </m:r>
                              </m:e>
                              <m:sub>
                                <m:r>
                                  <a:rPr lang="en-US" altLang="zh-CN" sz="2100" i="1">
                                    <a:latin typeface="Cambria Math" panose="02040503050406030204" pitchFamily="18" charset="0"/>
                                  </a:rPr>
                                  <m:t>𝑖</m:t>
                                </m:r>
                                <m:r>
                                  <a:rPr lang="en-US" altLang="zh-CN" sz="2100" i="1">
                                    <a:latin typeface="Cambria Math" panose="02040503050406030204" pitchFamily="18" charset="0"/>
                                  </a:rPr>
                                  <m:t>,2009</m:t>
                                </m:r>
                              </m:sub>
                            </m:sSub>
                          </m:den>
                        </m:f>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𝐶</m:t>
                            </m:r>
                            <m:r>
                              <a:rPr lang="en-US" altLang="zh-CN" sz="2100" b="0" i="1" smtClean="0">
                                <a:latin typeface="Cambria Math" panose="02040503050406030204" pitchFamily="18" charset="0"/>
                              </a:rPr>
                              <m:t>𝐷</m:t>
                            </m:r>
                            <m:r>
                              <a:rPr lang="en-US" altLang="zh-CN" sz="2100" i="1">
                                <a:latin typeface="Cambria Math" panose="02040503050406030204" pitchFamily="18" charset="0"/>
                              </a:rPr>
                              <m:t>𝐵</m:t>
                            </m:r>
                          </m:e>
                          <m:sub>
                            <m:r>
                              <a:rPr lang="en-US" altLang="zh-CN" sz="2100" i="1">
                                <a:latin typeface="Cambria Math" panose="02040503050406030204" pitchFamily="18" charset="0"/>
                              </a:rPr>
                              <m:t>𝑖</m:t>
                            </m:r>
                            <m:r>
                              <a:rPr lang="en-US" altLang="zh-CN" sz="2100" i="1">
                                <a:latin typeface="Cambria Math" panose="02040503050406030204" pitchFamily="18" charset="0"/>
                              </a:rPr>
                              <m:t>,2009</m:t>
                            </m:r>
                          </m:sub>
                          <m:sup>
                            <m:r>
                              <a:rPr lang="en-US" altLang="zh-CN" sz="2100" b="0" i="1" smtClean="0">
                                <a:latin typeface="Cambria Math" panose="02040503050406030204" pitchFamily="18" charset="0"/>
                              </a:rPr>
                              <m:t>𝑙𝑜𝑤</m:t>
                            </m:r>
                          </m:sup>
                        </m:sSubSup>
                      </m:e>
                    </m:nary>
                    <m:r>
                      <a:rPr lang="en-US" altLang="zh-CN" sz="2100" b="0" i="1" smtClean="0">
                        <a:latin typeface="Cambria Math" panose="02040503050406030204" pitchFamily="18" charset="0"/>
                        <a:ea typeface="Cambria Math" panose="02040503050406030204" pitchFamily="18" charset="0"/>
                      </a:rPr>
                      <m:t>+</m:t>
                    </m:r>
                    <m:nary>
                      <m:naryPr>
                        <m:chr m:val="∑"/>
                        <m:supHide m:val="on"/>
                        <m:ctrlPr>
                          <a:rPr lang="en-US" altLang="zh-CN" sz="2100" i="1">
                            <a:latin typeface="Cambria Math" panose="02040503050406030204" pitchFamily="18" charset="0"/>
                            <a:ea typeface="Cambria Math" panose="02040503050406030204" pitchFamily="18" charset="0"/>
                          </a:rPr>
                        </m:ctrlPr>
                      </m:naryPr>
                      <m:sub>
                        <m:r>
                          <a:rPr lang="en-US" altLang="zh-CN" sz="2100" b="0" i="1" smtClean="0">
                            <a:latin typeface="Cambria Math" panose="02040503050406030204" pitchFamily="18" charset="0"/>
                            <a:ea typeface="Cambria Math" panose="02040503050406030204" pitchFamily="18" charset="0"/>
                          </a:rPr>
                          <m:t>𝑠</m:t>
                        </m:r>
                        <m:r>
                          <a:rPr lang="en-US" altLang="zh-CN" sz="2100" i="1">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{1,2,3}</m:t>
                        </m:r>
                      </m:sub>
                      <m:sup/>
                      <m:e>
                        <m:sSubSup>
                          <m:sSubSupPr>
                            <m:ctrlPr>
                              <a:rPr lang="en-US" altLang="zh-CN" sz="2100" i="1">
                                <a:latin typeface="Cambria Math" panose="02040503050406030204" pitchFamily="18" charset="0"/>
                                <a:ea typeface="Cambria Math" panose="02040503050406030204" pitchFamily="18" charset="0"/>
                              </a:rPr>
                            </m:ctrlPr>
                          </m:sSubSupPr>
                          <m:e>
                            <m:r>
                              <a:rPr lang="en-US" altLang="zh-CN" sz="2100" i="1">
                                <a:latin typeface="Cambria Math" panose="02040503050406030204" pitchFamily="18" charset="0"/>
                                <a:ea typeface="Cambria Math" panose="02040503050406030204" pitchFamily="18" charset="0"/>
                              </a:rPr>
                              <m:t>𝛽</m:t>
                            </m:r>
                          </m:e>
                          <m:sub>
                            <m:r>
                              <a:rPr lang="en-US" altLang="zh-CN" sz="2100" b="0" i="1" smtClean="0">
                                <a:latin typeface="Cambria Math" panose="02040503050406030204" pitchFamily="18" charset="0"/>
                                <a:ea typeface="Cambria Math" panose="02040503050406030204" pitchFamily="18" charset="0"/>
                              </a:rPr>
                              <m:t>𝑠</m:t>
                            </m:r>
                          </m:sub>
                          <m:sup>
                            <m:r>
                              <a:rPr lang="en-US" altLang="zh-CN" sz="2100" b="0" i="1" smtClean="0">
                                <a:latin typeface="Cambria Math" panose="02040503050406030204" pitchFamily="18" charset="0"/>
                                <a:ea typeface="Cambria Math" panose="02040503050406030204" pitchFamily="18" charset="0"/>
                              </a:rPr>
                              <m:t>𝐵𝐿</m:t>
                            </m:r>
                          </m:sup>
                        </m:sSubSup>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1</m:t>
                            </m:r>
                          </m:e>
                          <m:sub>
                            <m:r>
                              <a:rPr lang="en-US" altLang="zh-CN" sz="2100" b="0" i="1" smtClean="0">
                                <a:latin typeface="Cambria Math" panose="02040503050406030204" pitchFamily="18" charset="0"/>
                                <a:ea typeface="Cambria Math" panose="02040503050406030204" pitchFamily="18" charset="0"/>
                              </a:rPr>
                              <m:t>𝑠</m:t>
                            </m:r>
                          </m:sub>
                        </m:sSub>
                        <m:f>
                          <m:fPr>
                            <m:ctrlPr>
                              <a:rPr lang="en-US" altLang="zh-CN" sz="2100" i="1">
                                <a:latin typeface="Cambria Math" panose="02040503050406030204" pitchFamily="18" charset="0"/>
                                <a:ea typeface="Cambria Math" panose="02040503050406030204" pitchFamily="18" charset="0"/>
                              </a:rPr>
                            </m:ctrlPr>
                          </m:fPr>
                          <m:num>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𝐵𝐿</m:t>
                                </m:r>
                              </m:e>
                              <m:sub>
                                <m:r>
                                  <a:rPr lang="en-US" altLang="zh-CN" sz="2100" i="1">
                                    <a:latin typeface="Cambria Math" panose="02040503050406030204" pitchFamily="18" charset="0"/>
                                  </a:rPr>
                                  <m:t>𝑖</m:t>
                                </m:r>
                                <m:r>
                                  <a:rPr lang="en-US" altLang="zh-CN" sz="2100" i="1">
                                    <a:latin typeface="Cambria Math" panose="02040503050406030204" pitchFamily="18" charset="0"/>
                                  </a:rPr>
                                  <m:t>,2009</m:t>
                                </m:r>
                              </m:sub>
                              <m:sup>
                                <m:r>
                                  <a:rPr lang="en-US" altLang="zh-CN" sz="2100" i="1">
                                    <a:latin typeface="Cambria Math" panose="02040503050406030204" pitchFamily="18" charset="0"/>
                                  </a:rPr>
                                  <m:t>𝑠𝑡𝑖𝑚𝑢𝑙𝑢𝑠</m:t>
                                </m:r>
                              </m:sup>
                            </m:sSubSup>
                          </m:num>
                          <m:den>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𝐺𝐷𝑃</m:t>
                                </m:r>
                              </m:e>
                              <m:sub>
                                <m:r>
                                  <a:rPr lang="en-US" altLang="zh-CN" sz="2100" i="1">
                                    <a:latin typeface="Cambria Math" panose="02040503050406030204" pitchFamily="18" charset="0"/>
                                  </a:rPr>
                                  <m:t>𝑖</m:t>
                                </m:r>
                                <m:r>
                                  <a:rPr lang="en-US" altLang="zh-CN" sz="2100" i="1">
                                    <a:latin typeface="Cambria Math" panose="02040503050406030204" pitchFamily="18" charset="0"/>
                                  </a:rPr>
                                  <m:t>,2009</m:t>
                                </m:r>
                              </m:sub>
                            </m:sSub>
                          </m:den>
                        </m:f>
                      </m:e>
                    </m:nary>
                    <m:r>
                      <a:rPr lang="en-US" altLang="zh-CN" sz="2100" i="1">
                        <a:latin typeface="Cambria Math" panose="02040503050406030204" pitchFamily="18" charset="0"/>
                        <a:ea typeface="Cambria Math" panose="02040503050406030204" pitchFamily="18" charset="0"/>
                      </a:rPr>
                      <m:t>+</m:t>
                    </m:r>
                    <m:nary>
                      <m:naryPr>
                        <m:chr m:val="∑"/>
                        <m:supHide m:val="on"/>
                        <m:ctrlPr>
                          <a:rPr lang="en-US" altLang="zh-CN" sz="2100" i="1">
                            <a:latin typeface="Cambria Math" panose="02040503050406030204" pitchFamily="18" charset="0"/>
                            <a:ea typeface="Cambria Math" panose="02040503050406030204" pitchFamily="18" charset="0"/>
                          </a:rPr>
                        </m:ctrlPr>
                      </m:naryPr>
                      <m:sub>
                        <m:r>
                          <m:rPr>
                            <m:brk m:alnAt="7"/>
                          </m:rPr>
                          <a:rPr lang="en-US" altLang="zh-CN" sz="2100" i="1">
                            <a:latin typeface="Cambria Math" panose="02040503050406030204" pitchFamily="18" charset="0"/>
                            <a:ea typeface="Cambria Math" panose="02040503050406030204" pitchFamily="18" charset="0"/>
                          </a:rPr>
                          <m:t>𝜏</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𝒯</m:t>
                        </m:r>
                        <m:r>
                          <a:rPr lang="en-US" altLang="zh-CN" sz="2100" i="1">
                            <a:latin typeface="Cambria Math" panose="02040503050406030204" pitchFamily="18" charset="0"/>
                            <a:ea typeface="Cambria Math" panose="02040503050406030204" pitchFamily="18" charset="0"/>
                          </a:rPr>
                          <m:t>\2008</m:t>
                        </m:r>
                      </m:sub>
                      <m:sup/>
                      <m:e>
                        <m:sSubSup>
                          <m:sSubSupPr>
                            <m:ctrlPr>
                              <a:rPr lang="en-US" altLang="zh-CN" sz="2100" i="1">
                                <a:latin typeface="Cambria Math" panose="02040503050406030204" pitchFamily="18" charset="0"/>
                                <a:ea typeface="Cambria Math" panose="02040503050406030204" pitchFamily="18" charset="0"/>
                              </a:rPr>
                            </m:ctrlPr>
                          </m:sSubSupPr>
                          <m:e>
                            <m:r>
                              <a:rPr lang="en-US" altLang="zh-CN" sz="2100" i="1">
                                <a:latin typeface="Cambria Math" panose="02040503050406030204" pitchFamily="18" charset="0"/>
                                <a:ea typeface="Cambria Math" panose="02040503050406030204" pitchFamily="18" charset="0"/>
                              </a:rPr>
                              <m:t>𝛽</m:t>
                            </m:r>
                          </m:e>
                          <m:sub>
                            <m:r>
                              <a:rPr lang="en-US" altLang="zh-CN" sz="2100" i="1">
                                <a:latin typeface="Cambria Math" panose="02040503050406030204" pitchFamily="18" charset="0"/>
                                <a:ea typeface="Cambria Math" panose="02040503050406030204" pitchFamily="18" charset="0"/>
                              </a:rPr>
                              <m:t>𝜏</m:t>
                            </m:r>
                          </m:sub>
                          <m:sup>
                            <m:r>
                              <a:rPr lang="en-US" altLang="zh-CN" sz="2100" i="1">
                                <a:latin typeface="Cambria Math" panose="02040503050406030204" pitchFamily="18" charset="0"/>
                                <a:ea typeface="Cambria Math" panose="02040503050406030204" pitchFamily="18" charset="0"/>
                              </a:rPr>
                              <m:t>𝐶𝐷𝐵</m:t>
                            </m:r>
                          </m:sup>
                        </m:sSubSup>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1</m:t>
                            </m:r>
                          </m:e>
                          <m:sub>
                            <m:r>
                              <m:rPr>
                                <m:brk m:alnAt="7"/>
                              </m:rPr>
                              <a:rPr lang="en-US" altLang="zh-CN" sz="2100" i="1">
                                <a:latin typeface="Cambria Math" panose="02040503050406030204" pitchFamily="18" charset="0"/>
                                <a:ea typeface="Cambria Math" panose="02040503050406030204" pitchFamily="18" charset="0"/>
                              </a:rPr>
                              <m:t>𝜏</m:t>
                            </m:r>
                          </m:sub>
                        </m:sSub>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𝐶𝐷𝐵</m:t>
                            </m:r>
                          </m:e>
                          <m:sub>
                            <m:r>
                              <a:rPr lang="en-US" altLang="zh-CN" sz="2100" i="1">
                                <a:latin typeface="Cambria Math" panose="02040503050406030204" pitchFamily="18" charset="0"/>
                              </a:rPr>
                              <m:t>𝑖</m:t>
                            </m:r>
                            <m:r>
                              <a:rPr lang="en-US" altLang="zh-CN" sz="2100" i="1">
                                <a:latin typeface="Cambria Math" panose="02040503050406030204" pitchFamily="18" charset="0"/>
                              </a:rPr>
                              <m:t>,2009</m:t>
                            </m:r>
                          </m:sub>
                          <m:sup>
                            <m:r>
                              <a:rPr lang="en-US" altLang="zh-CN" sz="2100" i="1">
                                <a:latin typeface="Cambria Math" panose="02040503050406030204" pitchFamily="18" charset="0"/>
                              </a:rPr>
                              <m:t>𝑙𝑜𝑤</m:t>
                            </m:r>
                          </m:sup>
                        </m:sSubSup>
                      </m:e>
                    </m:nary>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𝛼</m:t>
                        </m:r>
                      </m:e>
                      <m:sub>
                        <m:r>
                          <a:rPr lang="en-US" altLang="zh-CN" sz="2100" i="1">
                            <a:latin typeface="Cambria Math" panose="02040503050406030204" pitchFamily="18" charset="0"/>
                            <a:ea typeface="Cambria Math" panose="02040503050406030204" pitchFamily="18" charset="0"/>
                          </a:rPr>
                          <m:t>𝑖</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𝛼</m:t>
                        </m:r>
                      </m:e>
                      <m:sub>
                        <m:r>
                          <a:rPr lang="en-US" altLang="zh-CN" sz="2100" i="1">
                            <a:latin typeface="Cambria Math" panose="02040503050406030204" pitchFamily="18" charset="0"/>
                            <a:ea typeface="Cambria Math" panose="02040503050406030204" pitchFamily="18" charset="0"/>
                          </a:rPr>
                          <m:t>𝑡</m:t>
                        </m:r>
                      </m:sub>
                    </m:sSub>
                    <m:r>
                      <a:rPr lang="en-US" altLang="zh-CN" sz="2100" i="1">
                        <a:latin typeface="Cambria Math" panose="02040503050406030204" pitchFamily="18" charset="0"/>
                        <a:ea typeface="Cambria Math" panose="02040503050406030204" pitchFamily="18" charset="0"/>
                      </a:rPr>
                      <m:t>+</m:t>
                    </m:r>
                    <m:nary>
                      <m:naryPr>
                        <m:chr m:val="∑"/>
                        <m:supHide m:val="on"/>
                        <m:ctrlPr>
                          <a:rPr lang="en-US" altLang="zh-CN" sz="2100" i="1">
                            <a:latin typeface="Cambria Math" panose="02040503050406030204" pitchFamily="18" charset="0"/>
                            <a:ea typeface="Cambria Math" panose="02040503050406030204" pitchFamily="18" charset="0"/>
                          </a:rPr>
                        </m:ctrlPr>
                      </m:naryPr>
                      <m:sub>
                        <m:r>
                          <m:rPr>
                            <m:brk m:alnAt="7"/>
                          </m:rPr>
                          <a:rPr lang="en-US" altLang="zh-CN" sz="2100" i="1">
                            <a:latin typeface="Cambria Math" panose="02040503050406030204" pitchFamily="18" charset="0"/>
                            <a:ea typeface="Cambria Math" panose="02040503050406030204" pitchFamily="18" charset="0"/>
                          </a:rPr>
                          <m:t>𝜏</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𝒯</m:t>
                        </m:r>
                        <m:r>
                          <a:rPr lang="en-US" altLang="zh-CN" sz="2100" i="1">
                            <a:latin typeface="Cambria Math" panose="02040503050406030204" pitchFamily="18" charset="0"/>
                            <a:ea typeface="Cambria Math" panose="02040503050406030204" pitchFamily="18" charset="0"/>
                          </a:rPr>
                          <m:t>\2008</m:t>
                        </m:r>
                      </m:sub>
                      <m:sup/>
                      <m:e>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𝛾</m:t>
                            </m:r>
                            <m:r>
                              <a:rPr lang="zh-CN" altLang="en-US" sz="2100" i="1">
                                <a:latin typeface="Cambria Math" panose="02040503050406030204" pitchFamily="18" charset="0"/>
                                <a:ea typeface="Cambria Math" panose="02040503050406030204" pitchFamily="18" charset="0"/>
                              </a:rPr>
                              <m:t>‘</m:t>
                            </m:r>
                          </m:e>
                          <m:sub>
                            <m:r>
                              <m:rPr>
                                <m:brk m:alnAt="7"/>
                              </m:rPr>
                              <a:rPr lang="en-US" altLang="zh-CN" sz="2100" i="1">
                                <a:latin typeface="Cambria Math" panose="02040503050406030204" pitchFamily="18" charset="0"/>
                                <a:ea typeface="Cambria Math" panose="02040503050406030204" pitchFamily="18" charset="0"/>
                              </a:rPr>
                              <m:t>𝜏</m:t>
                            </m:r>
                          </m:sub>
                        </m:sSub>
                        <m:sSub>
                          <m:sSubPr>
                            <m:ctrlPr>
                              <a:rPr lang="en-US" altLang="zh-CN" sz="2100" i="1">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e>
                          <m:sub>
                            <m:r>
                              <m:rPr>
                                <m:brk m:alnAt="7"/>
                              </m:rPr>
                              <a:rPr lang="en-US" altLang="zh-CN" sz="2100" i="1">
                                <a:latin typeface="Cambria Math" panose="02040503050406030204" pitchFamily="18" charset="0"/>
                                <a:ea typeface="Cambria Math" panose="02040503050406030204" pitchFamily="18" charset="0"/>
                              </a:rPr>
                              <m:t>𝜏</m:t>
                            </m:r>
                          </m:sub>
                        </m:sSub>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𝑋</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,07</m:t>
                            </m:r>
                            <m:r>
                              <a:rPr lang="en-US" altLang="zh-CN" sz="2100" i="1">
                                <a:latin typeface="Cambria Math" panose="02040503050406030204" pitchFamily="18" charset="0"/>
                                <a:ea typeface="Cambria Math" panose="02040503050406030204" pitchFamily="18" charset="0"/>
                              </a:rPr>
                              <m:t>𝑄</m:t>
                            </m:r>
                            <m:r>
                              <a:rPr lang="en-US" altLang="zh-CN" sz="2100" i="1">
                                <a:latin typeface="Cambria Math" panose="02040503050406030204" pitchFamily="18" charset="0"/>
                                <a:ea typeface="Cambria Math" panose="02040503050406030204" pitchFamily="18" charset="0"/>
                              </a:rPr>
                              <m:t>4−08</m:t>
                            </m:r>
                            <m:r>
                              <a:rPr lang="en-US" altLang="zh-CN" sz="2100" i="1">
                                <a:latin typeface="Cambria Math" panose="02040503050406030204" pitchFamily="18" charset="0"/>
                                <a:ea typeface="Cambria Math" panose="02040503050406030204" pitchFamily="18" charset="0"/>
                              </a:rPr>
                              <m:t>𝑄</m:t>
                            </m:r>
                            <m:r>
                              <a:rPr lang="en-US" altLang="zh-CN" sz="2100" i="1">
                                <a:latin typeface="Cambria Math" panose="02040503050406030204" pitchFamily="18" charset="0"/>
                                <a:ea typeface="Cambria Math" panose="02040503050406030204" pitchFamily="18" charset="0"/>
                              </a:rPr>
                              <m:t>3</m:t>
                            </m:r>
                          </m:sub>
                        </m:sSub>
                      </m:e>
                    </m:nary>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𝑡</m:t>
                        </m:r>
                      </m:sub>
                    </m:sSub>
                    <m:r>
                      <a:rPr lang="zh-CN" altLang="en-US" sz="2100" i="1">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5</m:t>
                    </m:r>
                    <m:r>
                      <a:rPr lang="zh-CN" altLang="en-US" sz="2100" i="1">
                        <a:latin typeface="Cambria Math" panose="02040503050406030204" pitchFamily="18" charset="0"/>
                        <a:ea typeface="Cambria Math" panose="02040503050406030204" pitchFamily="18" charset="0"/>
                      </a:rPr>
                      <m:t>）</m:t>
                    </m:r>
                  </m:oMath>
                </a14:m>
                <a:endParaRPr lang="en-US" altLang="zh-CN" sz="2100" dirty="0"/>
              </a:p>
              <a:p>
                <a:endParaRPr kumimoji="1" lang="zh-CN" altLang="en-US" dirty="0"/>
              </a:p>
            </p:txBody>
          </p:sp>
        </mc:Choice>
        <mc:Fallback>
          <p:sp>
            <p:nvSpPr>
              <p:cNvPr id="3" name="备注占位符 2"/>
              <p:cNvSpPr>
                <a:spLocks noGrp="1"/>
              </p:cNvSpPr>
              <p:nvPr>
                <p:ph type="body" idx="1"/>
              </p:nvPr>
            </p:nvSpPr>
            <p:spPr/>
            <p:txBody>
              <a:bodyPr/>
              <a:lstStyle/>
              <a:p>
                <a:pPr lvl="1"/>
                <a:r>
                  <a:rPr lang="en-US" altLang="zh-CN" sz="2100" dirty="0"/>
                  <a:t> </a:t>
                </a:r>
                <a:r>
                  <a:rPr lang="en-US" altLang="zh-CN" sz="2100" i="0">
                    <a:latin typeface="Cambria Math" panose="02040503050406030204" pitchFamily="18" charset="0"/>
                  </a:rPr>
                  <a:t>〖</a:t>
                </a:r>
                <a:r>
                  <a:rPr lang="en-US" altLang="zh-CN" sz="2100" b="0" i="0">
                    <a:latin typeface="Cambria Math" panose="02040503050406030204" pitchFamily="18" charset="0"/>
                  </a:rPr>
                  <a:t>𝑀𝐶𝐵〗_(𝑖,𝑡)/〖</a:t>
                </a:r>
                <a:r>
                  <a:rPr lang="en-US" altLang="zh-CN" sz="2100" i="0">
                    <a:latin typeface="Cambria Math" panose="02040503050406030204" pitchFamily="18" charset="0"/>
                  </a:rPr>
                  <a:t>𝐺𝐷𝑃〗_(𝑖,2009) </a:t>
                </a:r>
                <a:r>
                  <a:rPr lang="en-US" altLang="zh-CN" sz="2100" i="0">
                    <a:latin typeface="Cambria Math" panose="02040503050406030204" pitchFamily="18" charset="0"/>
                    <a:ea typeface="Cambria Math" panose="02040503050406030204" pitchFamily="18" charset="0"/>
                  </a:rPr>
                  <a:t>=∑_(𝜏∈𝒯\2008)</a:t>
                </a:r>
                <a:r>
                  <a:rPr lang="en-US" altLang="zh-CN" sz="2100" b="0" i="0">
                    <a:latin typeface="Cambria Math" panose="02040503050406030204" pitchFamily="18" charset="0"/>
                    <a:ea typeface="Cambria Math" panose="02040503050406030204" pitchFamily="18" charset="0"/>
                  </a:rPr>
                  <a:t>▒〖</a:t>
                </a:r>
                <a:r>
                  <a:rPr lang="en-US" altLang="zh-CN" sz="2100" i="0">
                    <a:latin typeface="Cambria Math" panose="02040503050406030204" pitchFamily="18" charset="0"/>
                    <a:ea typeface="Cambria Math" panose="02040503050406030204" pitchFamily="18" charset="0"/>
                  </a:rPr>
                  <a:t>𝛽_𝜏^</a:t>
                </a:r>
                <a:r>
                  <a:rPr lang="en-US" altLang="zh-CN" sz="2100" b="0" i="0">
                    <a:latin typeface="Cambria Math" panose="02040503050406030204" pitchFamily="18" charset="0"/>
                    <a:ea typeface="Cambria Math" panose="02040503050406030204" pitchFamily="18" charset="0"/>
                  </a:rPr>
                  <a:t>𝑖𝑛𝑡𝑒𝑟</a:t>
                </a:r>
                <a:r>
                  <a:rPr lang="en-US" altLang="zh-CN" sz="2100" i="0">
                    <a:latin typeface="Cambria Math" panose="02040503050406030204" pitchFamily="18" charset="0"/>
                    <a:ea typeface="Cambria Math" panose="02040503050406030204" pitchFamily="18" charset="0"/>
                  </a:rPr>
                  <a:t>•1_𝜏  (〖</a:t>
                </a:r>
                <a:r>
                  <a:rPr lang="en-US" altLang="zh-CN" sz="2100" b="0" i="0">
                    <a:latin typeface="Cambria Math" panose="02040503050406030204" pitchFamily="18" charset="0"/>
                  </a:rPr>
                  <a:t>𝐵𝐿〗_(𝑖,2009)^𝑠𝑡𝑖𝑚𝑢𝑙𝑢𝑠</a:t>
                </a:r>
                <a:r>
                  <a:rPr lang="en-US" altLang="zh-CN" sz="2100" b="0" i="0">
                    <a:latin typeface="Cambria Math" panose="02040503050406030204" pitchFamily="18" charset="0"/>
                    <a:ea typeface="Cambria Math" panose="02040503050406030204" pitchFamily="18" charset="0"/>
                  </a:rPr>
                  <a:t>)/〖</a:t>
                </a:r>
                <a:r>
                  <a:rPr lang="en-US" altLang="zh-CN" sz="2100" i="0">
                    <a:latin typeface="Cambria Math" panose="02040503050406030204" pitchFamily="18" charset="0"/>
                  </a:rPr>
                  <a:t>𝐺𝐷𝑃〗_(𝑖,2009)  〖𝐶</a:t>
                </a:r>
                <a:r>
                  <a:rPr lang="en-US" altLang="zh-CN" sz="2100" b="0" i="0">
                    <a:latin typeface="Cambria Math" panose="02040503050406030204" pitchFamily="18" charset="0"/>
                  </a:rPr>
                  <a:t>𝐷</a:t>
                </a:r>
                <a:r>
                  <a:rPr lang="en-US" altLang="zh-CN" sz="2100" i="0">
                    <a:latin typeface="Cambria Math" panose="02040503050406030204" pitchFamily="18" charset="0"/>
                  </a:rPr>
                  <a:t>𝐵〗_(𝑖,2009)^</a:t>
                </a:r>
                <a:r>
                  <a:rPr lang="en-US" altLang="zh-CN" sz="2100" b="0" i="0">
                    <a:latin typeface="Cambria Math" panose="02040503050406030204" pitchFamily="18" charset="0"/>
                  </a:rPr>
                  <a:t>𝑙𝑜𝑤 </a:t>
                </a:r>
                <a:r>
                  <a:rPr lang="en-US" altLang="zh-CN" sz="2100" b="0" i="0">
                    <a:latin typeface="Cambria Math" panose="02040503050406030204" pitchFamily="18" charset="0"/>
                    <a:ea typeface="Cambria Math" panose="02040503050406030204" pitchFamily="18" charset="0"/>
                  </a:rPr>
                  <a:t>〗+</a:t>
                </a:r>
                <a:r>
                  <a:rPr lang="en-US" altLang="zh-CN" sz="2100" i="0">
                    <a:latin typeface="Cambria Math" panose="02040503050406030204" pitchFamily="18" charset="0"/>
                    <a:ea typeface="Cambria Math" panose="02040503050406030204" pitchFamily="18" charset="0"/>
                  </a:rPr>
                  <a:t>∑</a:t>
                </a:r>
                <a:r>
                  <a:rPr lang="en-US" altLang="zh-CN" sz="2100" b="0" i="0">
                    <a:latin typeface="Cambria Math" panose="02040503050406030204" pitchFamily="18" charset="0"/>
                    <a:ea typeface="Cambria Math" panose="02040503050406030204" pitchFamily="18" charset="0"/>
                  </a:rPr>
                  <a:t>_(𝑠</a:t>
                </a:r>
                <a:r>
                  <a:rPr lang="en-US" altLang="zh-CN" sz="2100" i="0">
                    <a:latin typeface="Cambria Math" panose="02040503050406030204" pitchFamily="18" charset="0"/>
                    <a:ea typeface="Cambria Math" panose="02040503050406030204" pitchFamily="18" charset="0"/>
                  </a:rPr>
                  <a:t>∈</a:t>
                </a:r>
                <a:r>
                  <a:rPr lang="en-US" altLang="zh-CN" sz="2100" b="0" i="0">
                    <a:latin typeface="Cambria Math" panose="02040503050406030204" pitchFamily="18" charset="0"/>
                    <a:ea typeface="Cambria Math" panose="02040503050406030204" pitchFamily="18" charset="0"/>
                  </a:rPr>
                  <a:t>{1,2,3})▒〖</a:t>
                </a:r>
                <a:r>
                  <a:rPr lang="en-US" altLang="zh-CN" sz="2100" i="0">
                    <a:latin typeface="Cambria Math" panose="02040503050406030204" pitchFamily="18" charset="0"/>
                    <a:ea typeface="Cambria Math" panose="02040503050406030204" pitchFamily="18" charset="0"/>
                  </a:rPr>
                  <a:t>𝛽_</a:t>
                </a:r>
                <a:r>
                  <a:rPr lang="en-US" altLang="zh-CN" sz="2100" b="0" i="0">
                    <a:latin typeface="Cambria Math" panose="02040503050406030204" pitchFamily="18" charset="0"/>
                    <a:ea typeface="Cambria Math" panose="02040503050406030204" pitchFamily="18" charset="0"/>
                  </a:rPr>
                  <a:t>𝑠^𝐵𝐿</a:t>
                </a:r>
                <a:r>
                  <a:rPr lang="en-US" altLang="zh-CN" sz="2100" i="0">
                    <a:latin typeface="Cambria Math" panose="02040503050406030204" pitchFamily="18" charset="0"/>
                    <a:ea typeface="Cambria Math" panose="02040503050406030204" pitchFamily="18" charset="0"/>
                  </a:rPr>
                  <a:t>•1_</a:t>
                </a:r>
                <a:r>
                  <a:rPr lang="en-US" altLang="zh-CN" sz="2100" b="0" i="0">
                    <a:latin typeface="Cambria Math" panose="02040503050406030204" pitchFamily="18" charset="0"/>
                    <a:ea typeface="Cambria Math" panose="02040503050406030204" pitchFamily="18" charset="0"/>
                  </a:rPr>
                  <a:t>𝑠  (〖</a:t>
                </a:r>
                <a:r>
                  <a:rPr lang="en-US" altLang="zh-CN" sz="2100" i="0">
                    <a:latin typeface="Cambria Math" panose="02040503050406030204" pitchFamily="18" charset="0"/>
                  </a:rPr>
                  <a:t>𝐵𝐿〗_(𝑖,2009)^𝑠𝑡𝑖𝑚𝑢𝑙𝑢𝑠</a:t>
                </a:r>
                <a:r>
                  <a:rPr lang="en-US" altLang="zh-CN" sz="2100" i="0">
                    <a:latin typeface="Cambria Math" panose="02040503050406030204" pitchFamily="18" charset="0"/>
                    <a:ea typeface="Cambria Math" panose="02040503050406030204" pitchFamily="18" charset="0"/>
                  </a:rPr>
                  <a:t>)/〖</a:t>
                </a:r>
                <a:r>
                  <a:rPr lang="en-US" altLang="zh-CN" sz="2100" i="0">
                    <a:latin typeface="Cambria Math" panose="02040503050406030204" pitchFamily="18" charset="0"/>
                  </a:rPr>
                  <a:t>𝐺𝐷𝑃〗_(𝑖,2009) </a:t>
                </a:r>
                <a:r>
                  <a:rPr lang="en-US" altLang="zh-CN" sz="2100" i="0">
                    <a:latin typeface="Cambria Math" panose="02040503050406030204" pitchFamily="18" charset="0"/>
                    <a:ea typeface="Cambria Math" panose="02040503050406030204" pitchFamily="18" charset="0"/>
                  </a:rPr>
                  <a:t>〗+∑_(𝜏∈𝒯\2008)▒〖𝛽_𝜏^𝐶𝐷𝐵•1_𝜏 〖</a:t>
                </a:r>
                <a:r>
                  <a:rPr lang="en-US" altLang="zh-CN" sz="2100" i="0">
                    <a:latin typeface="Cambria Math" panose="02040503050406030204" pitchFamily="18" charset="0"/>
                  </a:rPr>
                  <a:t>𝐶𝐷𝐵〗_(𝑖,2009)^𝑙𝑜𝑤 </a:t>
                </a:r>
                <a:r>
                  <a:rPr lang="en-US" altLang="zh-CN" sz="2100" i="0">
                    <a:latin typeface="Cambria Math" panose="02040503050406030204" pitchFamily="18" charset="0"/>
                    <a:ea typeface="Cambria Math" panose="02040503050406030204" pitchFamily="18" charset="0"/>
                  </a:rPr>
                  <a:t>〗</a:t>
                </a:r>
                <a:r>
                  <a:rPr lang="en-US" altLang="zh-CN" sz="2100" b="0" i="0">
                    <a:latin typeface="Cambria Math" panose="02040503050406030204" pitchFamily="18" charset="0"/>
                  </a:rPr>
                  <a:t>+</a:t>
                </a:r>
                <a:r>
                  <a:rPr lang="en-US" altLang="zh-CN" sz="2100" i="0">
                    <a:latin typeface="Cambria Math" panose="02040503050406030204" pitchFamily="18" charset="0"/>
                    <a:ea typeface="Cambria Math" panose="02040503050406030204" pitchFamily="18" charset="0"/>
                  </a:rPr>
                  <a:t>𝛼_𝑖+𝛼_𝑡+∑_(𝜏∈𝒯\2008)▒〖〖𝛾</a:t>
                </a:r>
                <a:r>
                  <a:rPr lang="zh-CN" altLang="en-US" sz="2100" i="0">
                    <a:latin typeface="Cambria Math" panose="02040503050406030204" pitchFamily="18" charset="0"/>
                    <a:ea typeface="Cambria Math" panose="02040503050406030204" pitchFamily="18" charset="0"/>
                  </a:rPr>
                  <a:t>‘</a:t>
                </a:r>
                <a:r>
                  <a:rPr lang="en-US" altLang="zh-CN" sz="2100" i="0">
                    <a:latin typeface="Cambria Math" panose="02040503050406030204" pitchFamily="18" charset="0"/>
                    <a:ea typeface="Cambria Math" panose="02040503050406030204" pitchFamily="18" charset="0"/>
                  </a:rPr>
                  <a:t>〗_𝜏 〖</a:t>
                </a:r>
                <a:r>
                  <a:rPr lang="en-US" altLang="zh-CN" sz="2100" b="0" i="0">
                    <a:latin typeface="Cambria Math" panose="02040503050406030204" pitchFamily="18" charset="0"/>
                    <a:ea typeface="Cambria Math" panose="02040503050406030204" pitchFamily="18" charset="0"/>
                  </a:rPr>
                  <a:t>•</a:t>
                </a:r>
                <a:r>
                  <a:rPr lang="en-US" altLang="zh-CN" sz="2100" i="0">
                    <a:latin typeface="Cambria Math" panose="02040503050406030204" pitchFamily="18" charset="0"/>
                    <a:ea typeface="Cambria Math" panose="02040503050406030204" pitchFamily="18" charset="0"/>
                  </a:rPr>
                  <a:t>1〗_𝜏 𝑋_(𝑖,07𝑄4−08𝑄3) 〗</a:t>
                </a:r>
                <a:r>
                  <a:rPr lang="en-US" altLang="zh-CN" sz="2100" i="0">
                    <a:latin typeface="Cambria Math" panose="02040503050406030204" pitchFamily="18" charset="0"/>
                  </a:rPr>
                  <a:t>+𝑢_(𝑖,𝑡)</a:t>
                </a:r>
                <a:r>
                  <a:rPr lang="zh-CN" altLang="en-US" sz="2100" i="0">
                    <a:latin typeface="Cambria Math" panose="02040503050406030204" pitchFamily="18" charset="0"/>
                  </a:rPr>
                  <a:t> </a:t>
                </a:r>
                <a:r>
                  <a:rPr lang="zh-CN" altLang="en-US" sz="2100" i="0">
                    <a:latin typeface="Cambria Math" panose="02040503050406030204" pitchFamily="18" charset="0"/>
                    <a:ea typeface="Cambria Math" panose="02040503050406030204" pitchFamily="18" charset="0"/>
                  </a:rPr>
                  <a:t>（</a:t>
                </a:r>
                <a:r>
                  <a:rPr lang="en-US" altLang="zh-CN" sz="2100" b="0" i="0">
                    <a:latin typeface="Cambria Math" panose="02040503050406030204" pitchFamily="18" charset="0"/>
                    <a:ea typeface="Cambria Math" panose="02040503050406030204" pitchFamily="18" charset="0"/>
                  </a:rPr>
                  <a:t>5</a:t>
                </a:r>
                <a:r>
                  <a:rPr lang="zh-CN" altLang="en-US" sz="2100" i="0">
                    <a:latin typeface="Cambria Math" panose="02040503050406030204" pitchFamily="18" charset="0"/>
                    <a:ea typeface="Cambria Math" panose="02040503050406030204" pitchFamily="18" charset="0"/>
                  </a:rPr>
                  <a:t>）</a:t>
                </a:r>
                <a:endParaRPr lang="en-US" altLang="zh-CN" sz="2100"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EE3EDC12-F521-4F0D-969E-7E505037F368}" type="slidenum">
              <a:rPr lang="zh-CN" altLang="en-US" smtClean="0"/>
              <a:t>29</a:t>
            </a:fld>
            <a:endParaRPr lang="zh-CN" altLang="en-US"/>
          </a:p>
        </p:txBody>
      </p:sp>
    </p:spTree>
    <p:extLst>
      <p:ext uri="{BB962C8B-B14F-4D97-AF65-F5344CB8AC3E}">
        <p14:creationId xmlns:p14="http://schemas.microsoft.com/office/powerpoint/2010/main" val="179949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zh-CN" sz="2400" dirty="0">
                <a:solidFill>
                  <a:schemeClr val="tx1">
                    <a:lumMod val="75000"/>
                    <a:lumOff val="25000"/>
                  </a:schemeClr>
                </a:solidFill>
              </a:rPr>
              <a:t>如果后来几年的</a:t>
            </a:r>
            <a:r>
              <a:rPr lang="zh-CN" altLang="en-US" sz="2400" dirty="0">
                <a:solidFill>
                  <a:schemeClr val="tx1">
                    <a:lumMod val="75000"/>
                    <a:lumOff val="25000"/>
                  </a:schemeClr>
                </a:solidFill>
              </a:rPr>
              <a:t>城投债</a:t>
            </a:r>
            <a:r>
              <a:rPr lang="zh-CN" altLang="zh-CN" sz="2400" dirty="0">
                <a:solidFill>
                  <a:schemeClr val="tx1">
                    <a:lumMod val="75000"/>
                    <a:lumOff val="25000"/>
                  </a:schemeClr>
                </a:solidFill>
              </a:rPr>
              <a:t>发行是由刺激政策贷款</a:t>
            </a:r>
            <a:r>
              <a:rPr lang="zh-CN" altLang="en-US" sz="2400" dirty="0">
                <a:solidFill>
                  <a:schemeClr val="tx1">
                    <a:lumMod val="75000"/>
                    <a:lumOff val="25000"/>
                  </a:schemeClr>
                </a:solidFill>
              </a:rPr>
              <a:t>遗留</a:t>
            </a:r>
            <a:r>
              <a:rPr lang="zh-CN" altLang="zh-CN" sz="2400" dirty="0">
                <a:solidFill>
                  <a:schemeClr val="tx1">
                    <a:lumMod val="75000"/>
                    <a:lumOff val="25000"/>
                  </a:schemeClr>
                </a:solidFill>
              </a:rPr>
              <a:t>机制以外的渠道驱动的，可以通过控制同期的经济状况来解决这一内生性问题</a:t>
            </a:r>
            <a:endParaRPr lang="en-US" altLang="zh-CN" sz="2400" dirty="0">
              <a:solidFill>
                <a:schemeClr val="tx1">
                  <a:lumMod val="75000"/>
                  <a:lumOff val="25000"/>
                </a:schemeClr>
              </a:solidFill>
            </a:endParaRPr>
          </a:p>
          <a:p>
            <a:pPr lvl="1"/>
            <a:endParaRPr lang="en-US" altLang="zh-CN" sz="2100" dirty="0"/>
          </a:p>
          <a:p>
            <a:pPr lvl="1"/>
            <a:r>
              <a:rPr lang="zh-CN" altLang="en-US" sz="2100" dirty="0"/>
              <a:t>包括省固定效应、年固定效应和同时控制变量。控制变量包括按</a:t>
            </a:r>
            <a:r>
              <a:rPr lang="en-US" altLang="zh-CN" sz="2100" dirty="0"/>
              <a:t>GDP</a:t>
            </a:r>
            <a:r>
              <a:rPr lang="zh-CN" altLang="en-US" sz="2100" dirty="0"/>
              <a:t>比例计算的财政赤字、按</a:t>
            </a:r>
            <a:r>
              <a:rPr lang="en-US" altLang="zh-CN" sz="2100" dirty="0"/>
              <a:t>GDP</a:t>
            </a:r>
            <a:r>
              <a:rPr lang="zh-CN" altLang="en-US" sz="2100" dirty="0"/>
              <a:t>比例计算的固定资产投资、</a:t>
            </a:r>
            <a:r>
              <a:rPr lang="en-US" altLang="zh-CN" sz="2100" dirty="0"/>
              <a:t>GDP</a:t>
            </a:r>
            <a:r>
              <a:rPr lang="zh-CN" altLang="en-US" sz="2100" dirty="0"/>
              <a:t>增速、人均</a:t>
            </a:r>
            <a:r>
              <a:rPr lang="en-US" altLang="zh-CN" sz="2100" dirty="0"/>
              <a:t>GDP</a:t>
            </a:r>
            <a:r>
              <a:rPr lang="zh-CN" altLang="en-US" sz="2100" dirty="0"/>
              <a:t>、四大分行占比，均为</a:t>
            </a:r>
            <a:r>
              <a:rPr lang="en-US" altLang="zh-CN" sz="2100" dirty="0"/>
              <a:t>MCB</a:t>
            </a:r>
            <a:r>
              <a:rPr lang="zh-CN" altLang="en-US" sz="2100" dirty="0"/>
              <a:t>发行同年的数据。</a:t>
            </a:r>
            <a:endParaRPr lang="en-US" altLang="zh-CN" sz="2100" dirty="0"/>
          </a:p>
          <a:p>
            <a:pPr lvl="1"/>
            <a:endParaRPr lang="en-US" altLang="zh-CN" sz="21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zh-CN" dirty="0">
                <a:solidFill>
                  <a:schemeClr val="tx1">
                    <a:lumMod val="75000"/>
                    <a:lumOff val="25000"/>
                  </a:schemeClr>
                </a:solidFill>
              </a:rPr>
              <a:t>然而，控制同时存在的跨省条件可能会因为过度控制而导致估计不足。例如，一个地区</a:t>
            </a:r>
            <a:r>
              <a:rPr lang="en-US" altLang="zh-CN" dirty="0">
                <a:solidFill>
                  <a:schemeClr val="tx1">
                    <a:lumMod val="75000"/>
                    <a:lumOff val="25000"/>
                  </a:schemeClr>
                </a:solidFill>
              </a:rPr>
              <a:t>2009</a:t>
            </a:r>
            <a:r>
              <a:rPr lang="zh-CN" altLang="zh-CN" dirty="0">
                <a:solidFill>
                  <a:schemeClr val="tx1">
                    <a:lumMod val="75000"/>
                    <a:lumOff val="25000"/>
                  </a:schemeClr>
                </a:solidFill>
              </a:rPr>
              <a:t>年的刺激性贷款可能影响了其未来的经济增长（通过刺激性投资）和四大分行的份额（通过</a:t>
            </a:r>
            <a:r>
              <a:rPr lang="en-US" altLang="zh-CN" dirty="0">
                <a:solidFill>
                  <a:schemeClr val="tx1">
                    <a:lumMod val="75000"/>
                    <a:lumOff val="25000"/>
                  </a:schemeClr>
                </a:solidFill>
              </a:rPr>
              <a:t>WMPs</a:t>
            </a:r>
            <a:r>
              <a:rPr lang="zh-CN" altLang="zh-CN" dirty="0">
                <a:solidFill>
                  <a:schemeClr val="tx1">
                    <a:lumMod val="75000"/>
                    <a:lumOff val="25000"/>
                  </a:schemeClr>
                </a:solidFill>
              </a:rPr>
              <a:t>），这反过来又影响了该地区</a:t>
            </a:r>
            <a:r>
              <a:rPr lang="en-US" altLang="zh-CN" dirty="0">
                <a:solidFill>
                  <a:schemeClr val="tx1">
                    <a:lumMod val="75000"/>
                    <a:lumOff val="25000"/>
                  </a:schemeClr>
                </a:solidFill>
              </a:rPr>
              <a:t>2012-2015</a:t>
            </a:r>
            <a:r>
              <a:rPr lang="zh-CN" altLang="zh-CN" dirty="0">
                <a:solidFill>
                  <a:schemeClr val="tx1">
                    <a:lumMod val="75000"/>
                    <a:lumOff val="25000"/>
                  </a:schemeClr>
                </a:solidFill>
              </a:rPr>
              <a:t>年间的</a:t>
            </a:r>
            <a:r>
              <a:rPr lang="en-US" altLang="zh-CN" dirty="0">
                <a:solidFill>
                  <a:schemeClr val="tx1">
                    <a:lumMod val="75000"/>
                    <a:lumOff val="25000"/>
                  </a:schemeClr>
                </a:solidFill>
              </a:rPr>
              <a:t>MCB</a:t>
            </a:r>
            <a:r>
              <a:rPr lang="zh-CN" altLang="zh-CN" dirty="0">
                <a:solidFill>
                  <a:schemeClr val="tx1">
                    <a:lumMod val="75000"/>
                    <a:lumOff val="25000"/>
                  </a:schemeClr>
                </a:solidFill>
              </a:rPr>
              <a:t>发行。这些间接的刺激性贷款遗留效应，如果存在的话，将被同步控制所吸收，从而导致低估。</a:t>
            </a:r>
          </a:p>
          <a:p>
            <a:pPr lvl="1"/>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30</a:t>
            </a:fld>
            <a:endParaRPr lang="zh-CN" altLang="en-US"/>
          </a:p>
        </p:txBody>
      </p:sp>
    </p:spTree>
    <p:extLst>
      <p:ext uri="{BB962C8B-B14F-4D97-AF65-F5344CB8AC3E}">
        <p14:creationId xmlns:p14="http://schemas.microsoft.com/office/powerpoint/2010/main" val="1875258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sz="2400" dirty="0">
                <a:solidFill>
                  <a:schemeClr val="tx1">
                    <a:lumMod val="75000"/>
                    <a:lumOff val="25000"/>
                  </a:schemeClr>
                </a:solidFill>
              </a:rPr>
              <a:t>然而，截面证据并不那么有力，也远不能令人信服，我们将这一重要问题留给未来的研究。</a:t>
            </a:r>
            <a:endParaRPr lang="en-US" altLang="zh-CN" sz="24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000" dirty="0">
                <a:solidFill>
                  <a:schemeClr val="tx1">
                    <a:lumMod val="75000"/>
                    <a:lumOff val="25000"/>
                  </a:schemeClr>
                </a:solidFill>
              </a:rPr>
              <a:t>在主要的</a:t>
            </a:r>
            <a:r>
              <a:rPr lang="en-US" altLang="zh-CN" sz="2000" dirty="0">
                <a:solidFill>
                  <a:schemeClr val="tx1">
                    <a:lumMod val="75000"/>
                    <a:lumOff val="25000"/>
                  </a:schemeClr>
                </a:solidFill>
              </a:rPr>
              <a:t>MCB</a:t>
            </a:r>
            <a:r>
              <a:rPr lang="zh-CN" altLang="zh-CN" sz="2000" dirty="0">
                <a:solidFill>
                  <a:schemeClr val="tx1">
                    <a:lumMod val="75000"/>
                    <a:lumOff val="25000"/>
                  </a:schemeClr>
                </a:solidFill>
              </a:rPr>
              <a:t>回归中，</a:t>
            </a:r>
            <a:r>
              <a:rPr lang="en-US" altLang="zh-CN" sz="2000" dirty="0">
                <a:solidFill>
                  <a:schemeClr val="tx1">
                    <a:lumMod val="75000"/>
                    <a:lumOff val="25000"/>
                  </a:schemeClr>
                </a:solidFill>
              </a:rPr>
              <a:t>OLS</a:t>
            </a:r>
            <a:r>
              <a:rPr lang="zh-CN" altLang="zh-CN" sz="2000" dirty="0">
                <a:solidFill>
                  <a:schemeClr val="tx1">
                    <a:lumMod val="75000"/>
                    <a:lumOff val="25000"/>
                  </a:schemeClr>
                </a:solidFill>
              </a:rPr>
              <a:t>估计值相对于</a:t>
            </a:r>
            <a:r>
              <a:rPr lang="en-US" altLang="zh-CN" sz="2000" dirty="0">
                <a:solidFill>
                  <a:schemeClr val="tx1">
                    <a:lumMod val="75000"/>
                    <a:lumOff val="25000"/>
                  </a:schemeClr>
                </a:solidFill>
              </a:rPr>
              <a:t>IV</a:t>
            </a:r>
            <a:r>
              <a:rPr lang="zh-CN" altLang="zh-CN" sz="2000" dirty="0">
                <a:solidFill>
                  <a:schemeClr val="tx1">
                    <a:lumMod val="75000"/>
                    <a:lumOff val="25000"/>
                  </a:schemeClr>
                </a:solidFill>
              </a:rPr>
              <a:t>估计值是向下偏的。表</a:t>
            </a:r>
            <a:r>
              <a:rPr lang="en-US" altLang="zh-CN" sz="2000" dirty="0">
                <a:solidFill>
                  <a:schemeClr val="tx1">
                    <a:lumMod val="75000"/>
                    <a:lumOff val="25000"/>
                  </a:schemeClr>
                </a:solidFill>
              </a:rPr>
              <a:t>8</a:t>
            </a:r>
            <a:r>
              <a:rPr lang="zh-CN" altLang="zh-CN" sz="2000" dirty="0">
                <a:solidFill>
                  <a:schemeClr val="tx1">
                    <a:lumMod val="75000"/>
                    <a:lumOff val="25000"/>
                  </a:schemeClr>
                </a:solidFill>
              </a:rPr>
              <a:t>中的人均</a:t>
            </a:r>
            <a:r>
              <a:rPr lang="en-US" altLang="zh-CN" sz="2000" dirty="0">
                <a:solidFill>
                  <a:schemeClr val="tx1">
                    <a:lumMod val="75000"/>
                    <a:lumOff val="25000"/>
                  </a:schemeClr>
                </a:solidFill>
              </a:rPr>
              <a:t>GDP</a:t>
            </a:r>
            <a:r>
              <a:rPr lang="zh-CN" altLang="zh-CN" sz="2000" dirty="0">
                <a:solidFill>
                  <a:schemeClr val="tx1">
                    <a:lumMod val="75000"/>
                    <a:lumOff val="25000"/>
                  </a:schemeClr>
                </a:solidFill>
              </a:rPr>
              <a:t>也是如此。</a:t>
            </a:r>
            <a:r>
              <a:rPr lang="en-US" altLang="zh-CN" sz="2000" dirty="0">
                <a:solidFill>
                  <a:schemeClr val="tx1">
                    <a:lumMod val="75000"/>
                    <a:lumOff val="25000"/>
                  </a:schemeClr>
                </a:solidFill>
              </a:rPr>
              <a:t>2009</a:t>
            </a:r>
            <a:r>
              <a:rPr lang="zh-CN" altLang="zh-CN" sz="2000" dirty="0">
                <a:solidFill>
                  <a:schemeClr val="tx1">
                    <a:lumMod val="75000"/>
                    <a:lumOff val="25000"/>
                  </a:schemeClr>
                </a:solidFill>
              </a:rPr>
              <a:t>年发放刺激性贷款效率较低的省份往往是那些银行系统运作较差的欠发达省份，而这些省份在后来的几年中通过追赶趋势，经济增长相对较快</a:t>
            </a:r>
            <a:endParaRPr lang="en-US" altLang="zh-CN" sz="20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000" dirty="0">
                <a:solidFill>
                  <a:schemeClr val="tx1">
                    <a:lumMod val="75000"/>
                    <a:lumOff val="25000"/>
                  </a:schemeClr>
                </a:solidFill>
              </a:rPr>
              <a:t>人均</a:t>
            </a:r>
            <a:r>
              <a:rPr lang="en-US" altLang="zh-CN" sz="2000" dirty="0">
                <a:solidFill>
                  <a:schemeClr val="tx1">
                    <a:lumMod val="75000"/>
                    <a:lumOff val="25000"/>
                  </a:schemeClr>
                </a:solidFill>
              </a:rPr>
              <a:t>GDP</a:t>
            </a:r>
            <a:r>
              <a:rPr lang="zh-CN" altLang="zh-CN" sz="2000" dirty="0">
                <a:solidFill>
                  <a:schemeClr val="tx1">
                    <a:lumMod val="75000"/>
                    <a:lumOff val="25000"/>
                  </a:schemeClr>
                </a:solidFill>
              </a:rPr>
              <a:t>的</a:t>
            </a:r>
            <a:r>
              <a:rPr lang="en-US" altLang="zh-CN" sz="2000" dirty="0">
                <a:solidFill>
                  <a:schemeClr val="tx1">
                    <a:lumMod val="75000"/>
                    <a:lumOff val="25000"/>
                  </a:schemeClr>
                </a:solidFill>
              </a:rPr>
              <a:t>IV</a:t>
            </a:r>
            <a:r>
              <a:rPr lang="zh-CN" altLang="zh-CN" sz="2000" dirty="0">
                <a:solidFill>
                  <a:schemeClr val="tx1">
                    <a:lumMod val="75000"/>
                    <a:lumOff val="25000"/>
                  </a:schemeClr>
                </a:solidFill>
              </a:rPr>
              <a:t>估计值比</a:t>
            </a:r>
            <a:r>
              <a:rPr lang="en-US" altLang="zh-CN" sz="2000" dirty="0">
                <a:solidFill>
                  <a:schemeClr val="tx1">
                    <a:lumMod val="75000"/>
                    <a:lumOff val="25000"/>
                  </a:schemeClr>
                </a:solidFill>
              </a:rPr>
              <a:t>OLS</a:t>
            </a:r>
            <a:r>
              <a:rPr lang="zh-CN" altLang="zh-CN" sz="2000" dirty="0">
                <a:solidFill>
                  <a:schemeClr val="tx1">
                    <a:lumMod val="75000"/>
                    <a:lumOff val="25000"/>
                  </a:schemeClr>
                </a:solidFill>
              </a:rPr>
              <a:t>估计值大</a:t>
            </a:r>
            <a:r>
              <a:rPr lang="en-US" altLang="zh-CN" sz="2000" dirty="0">
                <a:solidFill>
                  <a:schemeClr val="tx1">
                    <a:lumMod val="75000"/>
                    <a:lumOff val="25000"/>
                  </a:schemeClr>
                </a:solidFill>
              </a:rPr>
              <a:t>3-15</a:t>
            </a:r>
            <a:r>
              <a:rPr lang="zh-CN" altLang="zh-CN" sz="2000" dirty="0">
                <a:solidFill>
                  <a:schemeClr val="tx1">
                    <a:lumMod val="75000"/>
                    <a:lumOff val="25000"/>
                  </a:schemeClr>
                </a:solidFill>
              </a:rPr>
              <a:t>倍。这与</a:t>
            </a:r>
            <a:r>
              <a:rPr lang="en-US" altLang="zh-CN" sz="2000" dirty="0">
                <a:solidFill>
                  <a:schemeClr val="tx1">
                    <a:lumMod val="75000"/>
                    <a:lumOff val="25000"/>
                  </a:schemeClr>
                </a:solidFill>
              </a:rPr>
              <a:t>Jiang</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2017</a:t>
            </a:r>
            <a:r>
              <a:rPr lang="zh-CN" altLang="zh-CN" sz="2000" dirty="0">
                <a:solidFill>
                  <a:schemeClr val="tx1">
                    <a:lumMod val="75000"/>
                    <a:lumOff val="25000"/>
                  </a:schemeClr>
                </a:solidFill>
              </a:rPr>
              <a:t>）回顾的文献中的平均水平（约</a:t>
            </a:r>
            <a:r>
              <a:rPr lang="en-US" altLang="zh-CN" sz="2000" dirty="0">
                <a:solidFill>
                  <a:schemeClr val="tx1">
                    <a:lumMod val="75000"/>
                    <a:lumOff val="25000"/>
                  </a:schemeClr>
                </a:solidFill>
              </a:rPr>
              <a:t>9</a:t>
            </a:r>
            <a:r>
              <a:rPr lang="zh-CN" altLang="zh-CN" sz="2000" dirty="0">
                <a:solidFill>
                  <a:schemeClr val="tx1">
                    <a:lumMod val="75000"/>
                    <a:lumOff val="25000"/>
                  </a:schemeClr>
                </a:solidFill>
              </a:rPr>
              <a:t>倍）是一致的，他讨论了弱工具的作用，</a:t>
            </a:r>
            <a:r>
              <a:rPr lang="zh-CN" altLang="en-US" sz="2000" dirty="0">
                <a:solidFill>
                  <a:schemeClr val="tx1">
                    <a:lumMod val="75000"/>
                    <a:lumOff val="25000"/>
                  </a:schemeClr>
                </a:solidFill>
              </a:rPr>
              <a:t>这篇</a:t>
            </a:r>
            <a:r>
              <a:rPr lang="zh-CN" altLang="zh-CN" sz="2000" dirty="0">
                <a:solidFill>
                  <a:schemeClr val="tx1">
                    <a:lumMod val="75000"/>
                    <a:lumOff val="25000"/>
                  </a:schemeClr>
                </a:solidFill>
              </a:rPr>
              <a:t>论文也存在这个问题。</a:t>
            </a:r>
            <a:endParaRPr lang="en-US" altLang="zh-CN" sz="2000" dirty="0">
              <a:solidFill>
                <a:schemeClr val="tx1">
                  <a:lumMod val="75000"/>
                  <a:lumOff val="25000"/>
                </a:schemeClr>
              </a:solidFill>
            </a:endParaRPr>
          </a:p>
          <a:p>
            <a:pPr lvl="1"/>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31</a:t>
            </a:fld>
            <a:endParaRPr lang="zh-CN" altLang="en-US"/>
          </a:p>
        </p:txBody>
      </p:sp>
    </p:spTree>
    <p:extLst>
      <p:ext uri="{BB962C8B-B14F-4D97-AF65-F5344CB8AC3E}">
        <p14:creationId xmlns:p14="http://schemas.microsoft.com/office/powerpoint/2010/main" val="839530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𝑀𝐶𝐵</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𝑡</m:t>
                              </m:r>
                            </m:sub>
                            <m:sup>
                              <m:r>
                                <a:rPr lang="en-US" altLang="zh-CN" sz="2000" i="1">
                                  <a:latin typeface="Cambria Math" panose="02040503050406030204" pitchFamily="18" charset="0"/>
                                </a:rPr>
                                <m:t>𝑎𝑏𝑛𝑜𝑟𝑚𝑎𝑙</m:t>
                              </m:r>
                            </m:sup>
                          </m:sSubSup>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𝐺𝐷𝑃</m:t>
                              </m:r>
                            </m:e>
                            <m:sub>
                              <m:r>
                                <a:rPr lang="en-US" altLang="zh-CN" sz="2000" i="1">
                                  <a:latin typeface="Cambria Math" panose="02040503050406030204" pitchFamily="18" charset="0"/>
                                </a:rPr>
                                <m:t>𝑖</m:t>
                              </m:r>
                              <m:r>
                                <a:rPr lang="en-US" altLang="zh-CN" sz="2000" i="1">
                                  <a:latin typeface="Cambria Math" panose="02040503050406030204" pitchFamily="18" charset="0"/>
                                </a:rPr>
                                <m:t>,2009</m:t>
                              </m:r>
                            </m:sub>
                          </m:sSub>
                        </m:den>
                      </m:f>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𝑎</m:t>
                          </m:r>
                        </m:e>
                        <m:sub>
                          <m:r>
                            <a:rPr lang="en-US" altLang="zh-CN" sz="2000" b="0" i="1" smtClean="0">
                              <a:latin typeface="Cambria Math" panose="02040503050406030204" pitchFamily="18" charset="0"/>
                              <a:ea typeface="Cambria Math" panose="02040503050406030204" pitchFamily="18" charset="0"/>
                            </a:rPr>
                            <m:t>𝑡</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𝑡</m:t>
                          </m:r>
                        </m:sub>
                      </m:sSub>
                      <m:f>
                        <m:fPr>
                          <m:ctrlPr>
                            <a:rPr lang="en-US" altLang="zh-CN" sz="2000" i="1">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𝐵𝐿</m:t>
                              </m:r>
                            </m:e>
                            <m:sub>
                              <m:r>
                                <a:rPr lang="en-US" altLang="zh-CN" sz="2000" i="1">
                                  <a:latin typeface="Cambria Math" panose="02040503050406030204" pitchFamily="18" charset="0"/>
                                </a:rPr>
                                <m:t>𝑖</m:t>
                              </m:r>
                              <m:r>
                                <a:rPr lang="en-US" altLang="zh-CN" sz="2000" i="1">
                                  <a:latin typeface="Cambria Math" panose="02040503050406030204" pitchFamily="18" charset="0"/>
                                </a:rPr>
                                <m:t>,2009</m:t>
                              </m:r>
                            </m:sub>
                            <m:sup>
                              <m:r>
                                <a:rPr lang="en-US" altLang="zh-CN" sz="2000" i="1">
                                  <a:latin typeface="Cambria Math" panose="02040503050406030204" pitchFamily="18" charset="0"/>
                                </a:rPr>
                                <m:t>𝑠𝑡𝑖𝑚𝑢𝑙𝑢𝑠</m:t>
                              </m:r>
                            </m:sup>
                          </m:sSubSup>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𝐺𝐷𝑃</m:t>
                              </m:r>
                            </m:e>
                            <m:sub>
                              <m:r>
                                <a:rPr lang="en-US" altLang="zh-CN" sz="2000" i="1">
                                  <a:latin typeface="Cambria Math" panose="02040503050406030204" pitchFamily="18" charset="0"/>
                                </a:rPr>
                                <m:t>𝑖</m:t>
                              </m:r>
                              <m:r>
                                <a:rPr lang="en-US" altLang="zh-CN" sz="2000" i="1">
                                  <a:latin typeface="Cambria Math" panose="02040503050406030204" pitchFamily="18" charset="0"/>
                                </a:rPr>
                                <m:t>,2009</m:t>
                              </m:r>
                            </m:sub>
                          </m:sSub>
                        </m:den>
                      </m:f>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sub>
                      </m:sSub>
                      <m:r>
                        <a:rPr lang="zh-CN" altLang="en-US"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3</m:t>
                      </m:r>
                      <m:r>
                        <a:rPr lang="zh-CN" altLang="en-US" sz="2000" i="1">
                          <a:latin typeface="Cambria Math" panose="02040503050406030204" pitchFamily="18" charset="0"/>
                          <a:ea typeface="Cambria Math" panose="02040503050406030204" pitchFamily="18" charset="0"/>
                        </a:rPr>
                        <m:t>）</m:t>
                      </m:r>
                    </m:oMath>
                  </m:oMathPara>
                </a14:m>
                <a:endParaRPr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rPr>
                  <a:t>监管收紧</a:t>
                </a:r>
                <a:r>
                  <a:rPr lang="zh-CN" altLang="en-US" sz="1200" dirty="0">
                    <a:solidFill>
                      <a:schemeClr val="tx1">
                        <a:lumMod val="75000"/>
                        <a:lumOff val="25000"/>
                      </a:schemeClr>
                    </a:solidFill>
                  </a:rPr>
                  <a:t>：</a:t>
                </a:r>
                <a:r>
                  <a:rPr lang="zh-CN" altLang="zh-CN" sz="1200" dirty="0">
                    <a:solidFill>
                      <a:schemeClr val="tx1">
                        <a:lumMod val="75000"/>
                        <a:lumOff val="25000"/>
                      </a:schemeClr>
                    </a:solidFill>
                  </a:rPr>
                  <a:t>例如，</a:t>
                </a:r>
                <a:r>
                  <a:rPr lang="en-US" altLang="zh-CN" sz="1200" dirty="0">
                    <a:solidFill>
                      <a:schemeClr val="tx1">
                        <a:lumMod val="75000"/>
                        <a:lumOff val="25000"/>
                      </a:schemeClr>
                    </a:solidFill>
                  </a:rPr>
                  <a:t>2015</a:t>
                </a:r>
                <a:r>
                  <a:rPr lang="zh-CN" altLang="zh-CN" sz="1200" dirty="0">
                    <a:solidFill>
                      <a:schemeClr val="tx1">
                        <a:lumMod val="75000"/>
                        <a:lumOff val="25000"/>
                      </a:schemeClr>
                    </a:solidFill>
                  </a:rPr>
                  <a:t>年</a:t>
                </a:r>
                <a:r>
                  <a:rPr lang="en-US" altLang="zh-CN" sz="1200" dirty="0">
                    <a:solidFill>
                      <a:schemeClr val="tx1">
                        <a:lumMod val="75000"/>
                        <a:lumOff val="25000"/>
                      </a:schemeClr>
                    </a:solidFill>
                  </a:rPr>
                  <a:t>1</a:t>
                </a:r>
                <a:r>
                  <a:rPr lang="zh-CN" altLang="zh-CN" sz="1200" dirty="0">
                    <a:solidFill>
                      <a:schemeClr val="tx1">
                        <a:lumMod val="75000"/>
                        <a:lumOff val="25000"/>
                      </a:schemeClr>
                    </a:solidFill>
                  </a:rPr>
                  <a:t>月，银监会就《商业银行委托贷款管理办法》向公众征求意见，对银行参与委托贷款设定了更严格的限制。</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由于</a:t>
                </a:r>
                <a:r>
                  <a:rPr lang="en-US" altLang="zh-CN" sz="1200" dirty="0">
                    <a:solidFill>
                      <a:schemeClr val="tx1">
                        <a:lumMod val="75000"/>
                        <a:lumOff val="25000"/>
                      </a:schemeClr>
                    </a:solidFill>
                  </a:rPr>
                  <a:t>2013</a:t>
                </a:r>
                <a:r>
                  <a:rPr lang="zh-CN" altLang="zh-CN" sz="1200" dirty="0">
                    <a:solidFill>
                      <a:schemeClr val="tx1">
                        <a:lumMod val="75000"/>
                        <a:lumOff val="25000"/>
                      </a:schemeClr>
                    </a:solidFill>
                  </a:rPr>
                  <a:t>年以前的省级委托贷款数据不可用，无法进行公式（</a:t>
                </a:r>
                <a:r>
                  <a:rPr lang="en-US" altLang="zh-CN" sz="1200" dirty="0">
                    <a:solidFill>
                      <a:schemeClr val="tx1">
                        <a:lumMod val="75000"/>
                        <a:lumOff val="25000"/>
                      </a:schemeClr>
                    </a:solidFill>
                  </a:rPr>
                  <a:t>4</a:t>
                </a:r>
                <a:r>
                  <a:rPr lang="zh-CN" altLang="zh-CN" sz="1200" dirty="0">
                    <a:solidFill>
                      <a:schemeClr val="tx1">
                        <a:lumMod val="75000"/>
                        <a:lumOff val="25000"/>
                      </a:schemeClr>
                    </a:solidFill>
                  </a:rPr>
                  <a:t>）中的正式面板回归。作为替代，将委托贷款</a:t>
                </a:r>
                <a:r>
                  <a:rPr lang="zh-CN" altLang="en-US" sz="1200" dirty="0">
                    <a:solidFill>
                      <a:schemeClr val="tx1">
                        <a:lumMod val="75000"/>
                        <a:lumOff val="25000"/>
                      </a:schemeClr>
                    </a:solidFill>
                  </a:rPr>
                  <a:t>和</a:t>
                </a:r>
                <a:r>
                  <a:rPr lang="en-US" altLang="zh-CN" sz="1200" dirty="0">
                    <a:solidFill>
                      <a:schemeClr val="tx1">
                        <a:lumMod val="75000"/>
                        <a:lumOff val="25000"/>
                      </a:schemeClr>
                    </a:solidFill>
                  </a:rPr>
                  <a:t>GDP</a:t>
                </a:r>
                <a:r>
                  <a:rPr lang="zh-CN" altLang="zh-CN" sz="1200" dirty="0">
                    <a:solidFill>
                      <a:schemeClr val="tx1">
                        <a:lumMod val="75000"/>
                        <a:lumOff val="25000"/>
                      </a:schemeClr>
                    </a:solidFill>
                  </a:rPr>
                  <a:t>的比例作为因变量</a:t>
                </a:r>
                <a:r>
                  <a:rPr lang="zh-CN" altLang="en-US" sz="1200" dirty="0">
                    <a:solidFill>
                      <a:schemeClr val="tx1">
                        <a:lumMod val="75000"/>
                        <a:lumOff val="25000"/>
                      </a:schemeClr>
                    </a:solidFill>
                  </a:rPr>
                  <a:t>，</a:t>
                </a:r>
                <a:r>
                  <a:rPr lang="zh-CN" altLang="zh-CN" sz="1200" dirty="0">
                    <a:solidFill>
                      <a:schemeClr val="tx1">
                        <a:lumMod val="75000"/>
                        <a:lumOff val="25000"/>
                      </a:schemeClr>
                    </a:solidFill>
                  </a:rPr>
                  <a:t>进行与公式（</a:t>
                </a:r>
                <a:r>
                  <a:rPr lang="en-US" altLang="zh-CN" sz="1200" dirty="0">
                    <a:solidFill>
                      <a:schemeClr val="tx1">
                        <a:lumMod val="75000"/>
                        <a:lumOff val="25000"/>
                      </a:schemeClr>
                    </a:solidFill>
                  </a:rPr>
                  <a:t>3</a:t>
                </a:r>
                <a:r>
                  <a:rPr lang="zh-CN" altLang="zh-CN" sz="1200" dirty="0">
                    <a:solidFill>
                      <a:schemeClr val="tx1">
                        <a:lumMod val="75000"/>
                        <a:lumOff val="25000"/>
                      </a:schemeClr>
                    </a:solidFill>
                  </a:rPr>
                  <a:t>）类似的逐年回归</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基本机制：</a:t>
                </a:r>
                <a:r>
                  <a:rPr lang="zh-CN" altLang="zh-CN" sz="1200" dirty="0">
                    <a:solidFill>
                      <a:schemeClr val="tx1">
                        <a:lumMod val="75000"/>
                        <a:lumOff val="25000"/>
                      </a:schemeClr>
                    </a:solidFill>
                  </a:rPr>
                  <a:t>委托贷款被用来向地方政府融资机构输送资金，而且这种效果对于刺激性贷款较多的省份来说更强。另一方面，有可能一些委托贷款被用来喂养房地产和产能过剩行业的工业企业，其来源也可以追溯到刺激性贷款</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只对委托贷款而不是信托贷款进行了交叉检验。</a:t>
                </a:r>
                <a:endParaRPr lang="en-US" altLang="zh-CN" sz="1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首先，委托贷款在数量上超过了信托贷款；</a:t>
                </a:r>
                <a:endParaRPr lang="en-US" altLang="zh-CN" sz="1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第二，这些统计数据的报告方式是，信托贷款的地区是指其来源地（即信托获得融资的地方），而不是其使用地（即信托资金的去向）。我们的实证检验依赖于对资金使用地点的识别，对于由银行中介的委托贷款来说，来源</a:t>
                </a:r>
                <a:r>
                  <a:rPr lang="en-US" altLang="zh-CN" sz="1200" dirty="0">
                    <a:solidFill>
                      <a:schemeClr val="tx1">
                        <a:lumMod val="75000"/>
                        <a:lumOff val="25000"/>
                      </a:schemeClr>
                    </a:solidFill>
                  </a:rPr>
                  <a:t>-</a:t>
                </a:r>
                <a:r>
                  <a:rPr lang="zh-CN" altLang="zh-CN" sz="1200" dirty="0">
                    <a:solidFill>
                      <a:schemeClr val="tx1">
                        <a:lumMod val="75000"/>
                        <a:lumOff val="25000"/>
                      </a:schemeClr>
                    </a:solidFill>
                  </a:rPr>
                  <a:t>使用错误匹配的问题要小得多，因为银行通常为当地企业提供资金，以便更容易监测和减少信息不对称。</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75000"/>
                      <a:lumOff val="25000"/>
                    </a:schemeClr>
                  </a:solidFill>
                </a:endParaRPr>
              </a:p>
              <a:p>
                <a:endParaRPr kumimoji="1" lang="zh-CN" altLang="en-US" dirty="0"/>
              </a:p>
            </p:txBody>
          </p:sp>
        </mc:Choice>
        <mc:Fallback>
          <p:sp>
            <p:nvSpPr>
              <p:cNvPr id="3" name="备注占位符 2"/>
              <p:cNvSpPr>
                <a:spLocks noGrp="1"/>
              </p:cNvSpPr>
              <p:nvPr>
                <p:ph type="body" idx="1"/>
              </p:nvPr>
            </p:nvSpPr>
            <p:spPr/>
            <p:txBody>
              <a:bodyPr/>
              <a:lstStyle/>
              <a:p>
                <a:r>
                  <a:rPr lang="en-US" altLang="zh-CN" sz="2000" i="0">
                    <a:latin typeface="Cambria Math" panose="02040503050406030204" pitchFamily="18" charset="0"/>
                  </a:rPr>
                  <a:t>(〖𝑀𝐶𝐵〗_(𝑖,𝑡)^𝑎𝑏𝑛𝑜𝑟𝑚𝑎𝑙)/〖𝐺𝐷𝑃〗_(𝑖,2009) </a:t>
                </a:r>
                <a:r>
                  <a:rPr lang="en-US" altLang="zh-CN" sz="2000" b="0" i="0">
                    <a:latin typeface="Cambria Math" panose="02040503050406030204" pitchFamily="18" charset="0"/>
                    <a:ea typeface="Cambria Math" panose="02040503050406030204" pitchFamily="18" charset="0"/>
                  </a:rPr>
                  <a:t>=𝑎_𝑡+𝑏_𝑡 </a:t>
                </a:r>
                <a:r>
                  <a:rPr lang="en-US" altLang="zh-CN" sz="2000" i="0">
                    <a:latin typeface="Cambria Math" panose="02040503050406030204" pitchFamily="18" charset="0"/>
                  </a:rPr>
                  <a:t> (〖𝐵𝐿〗_(𝑖,2009)^𝑠𝑡𝑖𝑚𝑢𝑙𝑢𝑠)/〖𝐺𝐷𝑃〗_(𝑖,2009) </a:t>
                </a:r>
                <a:r>
                  <a:rPr lang="en-US" altLang="zh-CN" sz="2000" b="0" i="0">
                    <a:latin typeface="Cambria Math" panose="02040503050406030204" pitchFamily="18" charset="0"/>
                  </a:rPr>
                  <a:t>+𝑢_(𝑖,𝑡)</a:t>
                </a:r>
                <a:r>
                  <a:rPr lang="zh-CN" altLang="en-US" sz="2000" b="0" i="0">
                    <a:latin typeface="Cambria Math" panose="02040503050406030204" pitchFamily="18" charset="0"/>
                  </a:rPr>
                  <a:t> </a:t>
                </a:r>
                <a:r>
                  <a:rPr lang="zh-CN" altLang="en-US" sz="2000" i="0">
                    <a:latin typeface="Cambria Math" panose="02040503050406030204" pitchFamily="18" charset="0"/>
                    <a:ea typeface="Cambria Math" panose="02040503050406030204" pitchFamily="18" charset="0"/>
                  </a:rPr>
                  <a:t>（</a:t>
                </a:r>
                <a:r>
                  <a:rPr lang="en-US" altLang="zh-CN" sz="2000" b="0" i="0">
                    <a:latin typeface="Cambria Math" panose="02040503050406030204" pitchFamily="18" charset="0"/>
                    <a:ea typeface="Cambria Math" panose="02040503050406030204" pitchFamily="18" charset="0"/>
                  </a:rPr>
                  <a:t>3</a:t>
                </a:r>
                <a:r>
                  <a:rPr lang="zh-CN" altLang="en-US" sz="2000" i="0">
                    <a:latin typeface="Cambria Math" panose="02040503050406030204" pitchFamily="18" charset="0"/>
                    <a:ea typeface="Cambria Math" panose="02040503050406030204" pitchFamily="18" charset="0"/>
                  </a:rPr>
                  <a:t>）</a:t>
                </a:r>
                <a:endParaRPr lang="en-US"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rPr>
                  <a:t>监管收紧</a:t>
                </a:r>
                <a:r>
                  <a:rPr lang="zh-CN" altLang="en-US" sz="1200" dirty="0">
                    <a:solidFill>
                      <a:schemeClr val="tx1">
                        <a:lumMod val="75000"/>
                        <a:lumOff val="25000"/>
                      </a:schemeClr>
                    </a:solidFill>
                  </a:rPr>
                  <a:t>：</a:t>
                </a:r>
                <a:r>
                  <a:rPr lang="zh-CN" altLang="zh-CN" sz="1200" dirty="0">
                    <a:solidFill>
                      <a:schemeClr val="tx1">
                        <a:lumMod val="75000"/>
                        <a:lumOff val="25000"/>
                      </a:schemeClr>
                    </a:solidFill>
                  </a:rPr>
                  <a:t>例如，</a:t>
                </a:r>
                <a:r>
                  <a:rPr lang="en-US" altLang="zh-CN" sz="1200" dirty="0">
                    <a:solidFill>
                      <a:schemeClr val="tx1">
                        <a:lumMod val="75000"/>
                        <a:lumOff val="25000"/>
                      </a:schemeClr>
                    </a:solidFill>
                  </a:rPr>
                  <a:t>2015</a:t>
                </a:r>
                <a:r>
                  <a:rPr lang="zh-CN" altLang="zh-CN" sz="1200" dirty="0">
                    <a:solidFill>
                      <a:schemeClr val="tx1">
                        <a:lumMod val="75000"/>
                        <a:lumOff val="25000"/>
                      </a:schemeClr>
                    </a:solidFill>
                  </a:rPr>
                  <a:t>年</a:t>
                </a:r>
                <a:r>
                  <a:rPr lang="en-US" altLang="zh-CN" sz="1200" dirty="0">
                    <a:solidFill>
                      <a:schemeClr val="tx1">
                        <a:lumMod val="75000"/>
                        <a:lumOff val="25000"/>
                      </a:schemeClr>
                    </a:solidFill>
                  </a:rPr>
                  <a:t>1</a:t>
                </a:r>
                <a:r>
                  <a:rPr lang="zh-CN" altLang="zh-CN" sz="1200" dirty="0">
                    <a:solidFill>
                      <a:schemeClr val="tx1">
                        <a:lumMod val="75000"/>
                        <a:lumOff val="25000"/>
                      </a:schemeClr>
                    </a:solidFill>
                  </a:rPr>
                  <a:t>月，银监会就《商业银行委托贷款管理办法》向公众征求意见，对银行参与委托贷款设定了更严格的限制。</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由于</a:t>
                </a:r>
                <a:r>
                  <a:rPr lang="en-US" altLang="zh-CN" sz="1200" dirty="0">
                    <a:solidFill>
                      <a:schemeClr val="tx1">
                        <a:lumMod val="75000"/>
                        <a:lumOff val="25000"/>
                      </a:schemeClr>
                    </a:solidFill>
                  </a:rPr>
                  <a:t>2013</a:t>
                </a:r>
                <a:r>
                  <a:rPr lang="zh-CN" altLang="zh-CN" sz="1200" dirty="0">
                    <a:solidFill>
                      <a:schemeClr val="tx1">
                        <a:lumMod val="75000"/>
                        <a:lumOff val="25000"/>
                      </a:schemeClr>
                    </a:solidFill>
                  </a:rPr>
                  <a:t>年以前的省级委托贷款数据不可用，无法进行公式（</a:t>
                </a:r>
                <a:r>
                  <a:rPr lang="en-US" altLang="zh-CN" sz="1200" dirty="0">
                    <a:solidFill>
                      <a:schemeClr val="tx1">
                        <a:lumMod val="75000"/>
                        <a:lumOff val="25000"/>
                      </a:schemeClr>
                    </a:solidFill>
                  </a:rPr>
                  <a:t>4</a:t>
                </a:r>
                <a:r>
                  <a:rPr lang="zh-CN" altLang="zh-CN" sz="1200" dirty="0">
                    <a:solidFill>
                      <a:schemeClr val="tx1">
                        <a:lumMod val="75000"/>
                        <a:lumOff val="25000"/>
                      </a:schemeClr>
                    </a:solidFill>
                  </a:rPr>
                  <a:t>）中的正式面板回归。作为替代，将委托贷款</a:t>
                </a:r>
                <a:r>
                  <a:rPr lang="zh-CN" altLang="en-US" sz="1200" dirty="0">
                    <a:solidFill>
                      <a:schemeClr val="tx1">
                        <a:lumMod val="75000"/>
                        <a:lumOff val="25000"/>
                      </a:schemeClr>
                    </a:solidFill>
                  </a:rPr>
                  <a:t>和</a:t>
                </a:r>
                <a:r>
                  <a:rPr lang="en-US" altLang="zh-CN" sz="1200" dirty="0">
                    <a:solidFill>
                      <a:schemeClr val="tx1">
                        <a:lumMod val="75000"/>
                        <a:lumOff val="25000"/>
                      </a:schemeClr>
                    </a:solidFill>
                  </a:rPr>
                  <a:t>GDP</a:t>
                </a:r>
                <a:r>
                  <a:rPr lang="zh-CN" altLang="zh-CN" sz="1200" dirty="0">
                    <a:solidFill>
                      <a:schemeClr val="tx1">
                        <a:lumMod val="75000"/>
                        <a:lumOff val="25000"/>
                      </a:schemeClr>
                    </a:solidFill>
                  </a:rPr>
                  <a:t>的比例作为因变量</a:t>
                </a:r>
                <a:r>
                  <a:rPr lang="zh-CN" altLang="en-US" sz="1200" dirty="0">
                    <a:solidFill>
                      <a:schemeClr val="tx1">
                        <a:lumMod val="75000"/>
                        <a:lumOff val="25000"/>
                      </a:schemeClr>
                    </a:solidFill>
                  </a:rPr>
                  <a:t>，</a:t>
                </a:r>
                <a:r>
                  <a:rPr lang="zh-CN" altLang="zh-CN" sz="1200" dirty="0">
                    <a:solidFill>
                      <a:schemeClr val="tx1">
                        <a:lumMod val="75000"/>
                        <a:lumOff val="25000"/>
                      </a:schemeClr>
                    </a:solidFill>
                  </a:rPr>
                  <a:t>进行与公式（</a:t>
                </a:r>
                <a:r>
                  <a:rPr lang="en-US" altLang="zh-CN" sz="1200" dirty="0">
                    <a:solidFill>
                      <a:schemeClr val="tx1">
                        <a:lumMod val="75000"/>
                        <a:lumOff val="25000"/>
                      </a:schemeClr>
                    </a:solidFill>
                  </a:rPr>
                  <a:t>3</a:t>
                </a:r>
                <a:r>
                  <a:rPr lang="zh-CN" altLang="zh-CN" sz="1200" dirty="0">
                    <a:solidFill>
                      <a:schemeClr val="tx1">
                        <a:lumMod val="75000"/>
                        <a:lumOff val="25000"/>
                      </a:schemeClr>
                    </a:solidFill>
                  </a:rPr>
                  <a:t>）类似的逐年回归</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基本机制：</a:t>
                </a:r>
                <a:r>
                  <a:rPr lang="zh-CN" altLang="zh-CN" sz="1200" dirty="0">
                    <a:solidFill>
                      <a:schemeClr val="tx1">
                        <a:lumMod val="75000"/>
                        <a:lumOff val="25000"/>
                      </a:schemeClr>
                    </a:solidFill>
                  </a:rPr>
                  <a:t>委托贷款被用来向地方政府融资机构输送资金，而且这种效果对于刺激性贷款较多的省份来说更强。另一方面，有可能一些委托贷款被用来喂养房地产和产能过剩行业的工业企业，其来源也可以追溯到刺激性贷款</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只对委托贷款而不是信托贷款进行了交叉检验。</a:t>
                </a:r>
                <a:endParaRPr lang="en-US" altLang="zh-CN" sz="1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首先，委托贷款在数量上超过了信托贷款；</a:t>
                </a:r>
                <a:endParaRPr lang="en-US" altLang="zh-CN" sz="1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第二，这些统计数据的报告方式是，信托贷款的地区是指其来源地（即信托获得融资的地方），而不是其使用地（即信托资金的去向）。我们的实证检验依赖于对资金使用地点的识别，对于由银行中介的委托贷款来说，来源</a:t>
                </a:r>
                <a:r>
                  <a:rPr lang="en-US" altLang="zh-CN" sz="1200" dirty="0">
                    <a:solidFill>
                      <a:schemeClr val="tx1">
                        <a:lumMod val="75000"/>
                        <a:lumOff val="25000"/>
                      </a:schemeClr>
                    </a:solidFill>
                  </a:rPr>
                  <a:t>-</a:t>
                </a:r>
                <a:r>
                  <a:rPr lang="zh-CN" altLang="zh-CN" sz="1200" dirty="0">
                    <a:solidFill>
                      <a:schemeClr val="tx1">
                        <a:lumMod val="75000"/>
                        <a:lumOff val="25000"/>
                      </a:schemeClr>
                    </a:solidFill>
                  </a:rPr>
                  <a:t>使用错误匹配的问题要小得多，因为银行通常为当地企业提供资金，以便更容易监测和减少信息不对称。</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75000"/>
                      <a:lumOff val="25000"/>
                    </a:schemeClr>
                  </a:solidFill>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EE3EDC12-F521-4F0D-969E-7E505037F368}" type="slidenum">
              <a:rPr lang="zh-CN" altLang="en-US" smtClean="0"/>
              <a:t>33</a:t>
            </a:fld>
            <a:endParaRPr lang="zh-CN" altLang="en-US"/>
          </a:p>
        </p:txBody>
      </p:sp>
    </p:spTree>
    <p:extLst>
      <p:ext uri="{BB962C8B-B14F-4D97-AF65-F5344CB8AC3E}">
        <p14:creationId xmlns:p14="http://schemas.microsoft.com/office/powerpoint/2010/main" val="2603469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rPr>
              <a:t>自</a:t>
            </a:r>
            <a:r>
              <a:rPr lang="en-US" altLang="zh-CN" sz="1200" dirty="0">
                <a:solidFill>
                  <a:schemeClr val="tx1">
                    <a:lumMod val="75000"/>
                    <a:lumOff val="25000"/>
                  </a:schemeClr>
                </a:solidFill>
              </a:rPr>
              <a:t>2014</a:t>
            </a:r>
            <a:r>
              <a:rPr lang="zh-CN" altLang="zh-CN" sz="1200" dirty="0">
                <a:solidFill>
                  <a:schemeClr val="tx1">
                    <a:lumMod val="75000"/>
                    <a:lumOff val="25000"/>
                  </a:schemeClr>
                </a:solidFill>
              </a:rPr>
              <a:t>年起，中国银行业理财登记系统开始公布</a:t>
            </a:r>
            <a:r>
              <a:rPr lang="zh-CN" altLang="en-US" sz="1200" dirty="0">
                <a:solidFill>
                  <a:schemeClr val="tx1">
                    <a:lumMod val="75000"/>
                    <a:lumOff val="25000"/>
                  </a:schemeClr>
                </a:solidFill>
              </a:rPr>
              <a:t>理财产品</a:t>
            </a:r>
            <a:r>
              <a:rPr lang="zh-CN" altLang="zh-CN" sz="1200" dirty="0">
                <a:solidFill>
                  <a:schemeClr val="tx1">
                    <a:lumMod val="75000"/>
                    <a:lumOff val="25000"/>
                  </a:schemeClr>
                </a:solidFill>
              </a:rPr>
              <a:t>的年度官方统计数据，</a:t>
            </a:r>
            <a:r>
              <a:rPr lang="zh-CN" altLang="en-US" sz="1200" dirty="0">
                <a:solidFill>
                  <a:schemeClr val="tx1">
                    <a:lumMod val="75000"/>
                    <a:lumOff val="25000"/>
                  </a:schemeClr>
                </a:solidFill>
              </a:rPr>
              <a:t>可以</a:t>
            </a:r>
            <a:r>
              <a:rPr lang="zh-CN" altLang="zh-CN" sz="1200" dirty="0">
                <a:solidFill>
                  <a:schemeClr val="tx1">
                    <a:lumMod val="75000"/>
                    <a:lumOff val="25000"/>
                  </a:schemeClr>
                </a:solidFill>
              </a:rPr>
              <a:t>估计</a:t>
            </a:r>
            <a:r>
              <a:rPr lang="zh-CN" altLang="en-US" sz="1200" dirty="0">
                <a:solidFill>
                  <a:schemeClr val="tx1">
                    <a:lumMod val="75000"/>
                    <a:lumOff val="25000"/>
                  </a:schemeClr>
                </a:solidFill>
              </a:rPr>
              <a:t>理财产品</a:t>
            </a:r>
            <a:r>
              <a:rPr lang="zh-CN" altLang="zh-CN" sz="1200" dirty="0">
                <a:solidFill>
                  <a:schemeClr val="tx1">
                    <a:lumMod val="75000"/>
                    <a:lumOff val="25000"/>
                  </a:schemeClr>
                </a:solidFill>
              </a:rPr>
              <a:t>持有的</a:t>
            </a:r>
            <a:r>
              <a:rPr lang="zh-CN" altLang="en-US" sz="1200" dirty="0">
                <a:solidFill>
                  <a:schemeClr val="tx1">
                    <a:lumMod val="75000"/>
                    <a:lumOff val="25000"/>
                  </a:schemeClr>
                </a:solidFill>
              </a:rPr>
              <a:t>城投债</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rPr>
              <a:t>这些</a:t>
            </a:r>
            <a:r>
              <a:rPr lang="en-US" altLang="zh-CN" sz="1200" dirty="0">
                <a:solidFill>
                  <a:schemeClr val="tx1">
                    <a:lumMod val="75000"/>
                    <a:lumOff val="25000"/>
                  </a:schemeClr>
                </a:solidFill>
              </a:rPr>
              <a:t>AMP</a:t>
            </a:r>
            <a:r>
              <a:rPr lang="zh-CN" altLang="zh-CN" sz="1200" dirty="0">
                <a:solidFill>
                  <a:schemeClr val="tx1">
                    <a:lumMod val="75000"/>
                    <a:lumOff val="25000"/>
                  </a:schemeClr>
                </a:solidFill>
              </a:rPr>
              <a:t>基本上是一种类似于</a:t>
            </a:r>
            <a:r>
              <a:rPr lang="en-US" altLang="zh-CN" sz="1200" dirty="0">
                <a:solidFill>
                  <a:schemeClr val="tx1">
                    <a:lumMod val="75000"/>
                    <a:lumOff val="25000"/>
                  </a:schemeClr>
                </a:solidFill>
              </a:rPr>
              <a:t>2007/2008</a:t>
            </a:r>
            <a:r>
              <a:rPr lang="zh-CN" altLang="zh-CN" sz="1200" dirty="0">
                <a:solidFill>
                  <a:schemeClr val="tx1">
                    <a:lumMod val="75000"/>
                    <a:lumOff val="25000"/>
                  </a:schemeClr>
                </a:solidFill>
              </a:rPr>
              <a:t>年金融危机前在美国流行的特殊目的机构（</a:t>
            </a:r>
            <a:r>
              <a:rPr lang="en-US" altLang="zh-CN" sz="1200" dirty="0">
                <a:solidFill>
                  <a:schemeClr val="tx1">
                    <a:lumMod val="75000"/>
                    <a:lumOff val="25000"/>
                  </a:schemeClr>
                </a:solidFill>
              </a:rPr>
              <a:t>SPV</a:t>
            </a:r>
            <a:r>
              <a:rPr lang="zh-CN" altLang="zh-CN" sz="1200" dirty="0">
                <a:solidFill>
                  <a:schemeClr val="tx1">
                    <a:lumMod val="75000"/>
                    <a:lumOff val="25000"/>
                  </a:schemeClr>
                </a:solidFill>
              </a:rPr>
              <a:t>）的管道，很可能大量投资于</a:t>
            </a:r>
            <a:r>
              <a:rPr lang="en-US" altLang="zh-CN" sz="1200" dirty="0">
                <a:solidFill>
                  <a:schemeClr val="tx1">
                    <a:lumMod val="75000"/>
                    <a:lumOff val="25000"/>
                  </a:schemeClr>
                </a:solidFill>
              </a:rPr>
              <a:t>MCB</a:t>
            </a:r>
            <a:r>
              <a:rPr lang="zh-CN" altLang="zh-CN" sz="1200" dirty="0">
                <a:solidFill>
                  <a:schemeClr val="tx1">
                    <a:lumMod val="75000"/>
                    <a:lumOff val="25000"/>
                  </a:schemeClr>
                </a:solidFill>
              </a:rPr>
              <a:t>。</a:t>
            </a:r>
            <a:endParaRPr lang="en-US" altLang="zh-CN" sz="1200" dirty="0">
              <a:solidFill>
                <a:schemeClr val="tx1">
                  <a:lumMod val="75000"/>
                  <a:lumOff val="25000"/>
                </a:schemeClr>
              </a:solidFill>
            </a:endParaRPr>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34</a:t>
            </a:fld>
            <a:endParaRPr lang="zh-CN" altLang="en-US"/>
          </a:p>
        </p:txBody>
      </p:sp>
    </p:spTree>
    <p:extLst>
      <p:ext uri="{BB962C8B-B14F-4D97-AF65-F5344CB8AC3E}">
        <p14:creationId xmlns:p14="http://schemas.microsoft.com/office/powerpoint/2010/main" val="721499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rPr>
              <a:t>每当一个具有巨大商业潜力的快速发展的行业</a:t>
            </a:r>
            <a:r>
              <a:rPr lang="zh-CN" altLang="en-US" sz="1200" dirty="0">
                <a:solidFill>
                  <a:schemeClr val="tx1">
                    <a:lumMod val="75000"/>
                    <a:lumOff val="25000"/>
                  </a:schemeClr>
                </a:solidFill>
              </a:rPr>
              <a:t>（</a:t>
            </a:r>
            <a:r>
              <a:rPr lang="zh-CN" altLang="zh-CN" sz="1200" dirty="0">
                <a:solidFill>
                  <a:schemeClr val="tx1">
                    <a:lumMod val="75000"/>
                    <a:lumOff val="25000"/>
                  </a:schemeClr>
                </a:solidFill>
              </a:rPr>
              <a:t>美国</a:t>
            </a:r>
            <a:r>
              <a:rPr lang="en-US" altLang="zh-CN" sz="1200" dirty="0">
                <a:solidFill>
                  <a:schemeClr val="tx1">
                    <a:lumMod val="75000"/>
                    <a:lumOff val="25000"/>
                  </a:schemeClr>
                </a:solidFill>
              </a:rPr>
              <a:t>19</a:t>
            </a:r>
            <a:r>
              <a:rPr lang="zh-CN" altLang="zh-CN" sz="1200" dirty="0">
                <a:solidFill>
                  <a:schemeClr val="tx1">
                    <a:lumMod val="75000"/>
                    <a:lumOff val="25000"/>
                  </a:schemeClr>
                </a:solidFill>
              </a:rPr>
              <a:t>世纪末的铁路</a:t>
            </a:r>
            <a:r>
              <a:rPr lang="zh-CN" altLang="en-US" sz="1200" dirty="0">
                <a:solidFill>
                  <a:schemeClr val="tx1">
                    <a:lumMod val="75000"/>
                    <a:lumOff val="25000"/>
                  </a:schemeClr>
                </a:solidFill>
              </a:rPr>
              <a:t>）</a:t>
            </a:r>
            <a:r>
              <a:rPr lang="zh-CN" altLang="zh-CN" sz="1200" dirty="0">
                <a:solidFill>
                  <a:schemeClr val="tx1">
                    <a:lumMod val="75000"/>
                    <a:lumOff val="25000"/>
                  </a:schemeClr>
                </a:solidFill>
              </a:rPr>
              <a:t>缺乏资金时，金融中介机构就会想出一些办法来为其服务。中国的影子银行活动可以被视为监管套利，以服务于</a:t>
            </a:r>
            <a:r>
              <a:rPr lang="en-US" altLang="zh-CN" sz="1200" dirty="0">
                <a:solidFill>
                  <a:schemeClr val="tx1">
                    <a:lumMod val="75000"/>
                    <a:lumOff val="25000"/>
                  </a:schemeClr>
                </a:solidFill>
              </a:rPr>
              <a:t>LGFVs</a:t>
            </a:r>
            <a:r>
              <a:rPr lang="zh-CN" altLang="zh-CN" sz="1200" dirty="0">
                <a:solidFill>
                  <a:schemeClr val="tx1">
                    <a:lumMod val="75000"/>
                    <a:lumOff val="25000"/>
                  </a:schemeClr>
                </a:solidFill>
              </a:rPr>
              <a:t>日益增长的融资需求</a:t>
            </a:r>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35</a:t>
            </a:fld>
            <a:endParaRPr lang="zh-CN" altLang="en-US"/>
          </a:p>
        </p:txBody>
      </p:sp>
    </p:spTree>
    <p:extLst>
      <p:ext uri="{BB962C8B-B14F-4D97-AF65-F5344CB8AC3E}">
        <p14:creationId xmlns:p14="http://schemas.microsoft.com/office/powerpoint/2010/main" val="43015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1994</a:t>
            </a:r>
            <a:r>
              <a:rPr lang="zh-CN" altLang="zh-CN" sz="1200" dirty="0"/>
              <a:t>年之前，中国的地方政府在地方税收收入方面享有相当大的自由。</a:t>
            </a:r>
            <a:r>
              <a:rPr lang="en-US" altLang="zh-CN" sz="1200" dirty="0"/>
              <a:t>1994</a:t>
            </a:r>
            <a:r>
              <a:rPr lang="zh-CN" altLang="zh-CN" sz="1200" dirty="0"/>
              <a:t>年的分税制改革全面修订了预算法，不仅取消了地方政府对地方税收的控制权，还规定地方政府出现赤字是违法的 </a:t>
            </a:r>
            <a:endParaRPr lang="en-US" altLang="zh-CN" sz="1200" dirty="0"/>
          </a:p>
          <a:p>
            <a:r>
              <a:rPr lang="zh-CN" altLang="zh-CN" sz="1200" dirty="0"/>
              <a:t>为了推动</a:t>
            </a:r>
            <a:r>
              <a:rPr lang="en-US" altLang="zh-CN" sz="1200" dirty="0"/>
              <a:t>2008</a:t>
            </a:r>
            <a:r>
              <a:rPr lang="zh-CN" altLang="zh-CN" sz="1200" dirty="0"/>
              <a:t>年底的经济刺激计划，中央政府策划了对</a:t>
            </a:r>
            <a:r>
              <a:rPr lang="en-US" altLang="zh-CN" sz="1200" dirty="0"/>
              <a:t>1994</a:t>
            </a:r>
            <a:r>
              <a:rPr lang="zh-CN" altLang="zh-CN" sz="1200" dirty="0"/>
              <a:t>年预算法的有效放松，并鼓励地方政府利用地方政府融资租赁公司来获得银行贷款。 </a:t>
            </a:r>
            <a:endParaRPr lang="en-US" altLang="zh-CN" sz="1200" dirty="0"/>
          </a:p>
          <a:p>
            <a:r>
              <a:rPr lang="zh-CN" altLang="zh-CN" sz="1200" dirty="0"/>
              <a:t>中国银行业监管委员会（</a:t>
            </a:r>
            <a:r>
              <a:rPr lang="en-US" altLang="zh-CN" sz="1200" dirty="0"/>
              <a:t>CBRC</a:t>
            </a:r>
            <a:r>
              <a:rPr lang="zh-CN" altLang="zh-CN" sz="1200" dirty="0"/>
              <a:t>）是中国银行系统的监管机构，它宣布。</a:t>
            </a:r>
            <a:r>
              <a:rPr lang="en-US" altLang="zh-CN" sz="1200" dirty="0"/>
              <a:t>"</a:t>
            </a:r>
            <a:r>
              <a:rPr lang="zh-CN" altLang="zh-CN" sz="1200" dirty="0"/>
              <a:t>鼓励地方政府吸引和激励银行和金融机构增加对中央政府设立的投资项目的贷款。可以通过增加地方财政付息补贴、完善贷款奖励机制、建立符合规定的政府投融资平台等多种方式进行。</a:t>
            </a:r>
            <a:r>
              <a:rPr lang="en-US" altLang="zh-CN" sz="1200" dirty="0"/>
              <a:t>" (</a:t>
            </a:r>
            <a:r>
              <a:rPr lang="zh-CN" altLang="zh-CN" sz="1200" dirty="0"/>
              <a:t>银监会</a:t>
            </a:r>
            <a:r>
              <a:rPr lang="en-US" altLang="zh-CN" sz="1200" dirty="0"/>
              <a:t>92</a:t>
            </a:r>
            <a:r>
              <a:rPr lang="zh-CN" altLang="zh-CN" sz="1200" dirty="0"/>
              <a:t>号文件，</a:t>
            </a:r>
            <a:r>
              <a:rPr lang="en-US" altLang="zh-CN" sz="1200" dirty="0"/>
              <a:t>2009</a:t>
            </a:r>
            <a:r>
              <a:rPr lang="zh-CN" altLang="zh-CN" sz="1200" dirty="0"/>
              <a:t>年</a:t>
            </a:r>
            <a:r>
              <a:rPr lang="en-US" altLang="zh-CN" sz="1200" dirty="0"/>
              <a:t>3</a:t>
            </a:r>
            <a:r>
              <a:rPr lang="zh-CN" altLang="zh-CN" sz="1200" dirty="0"/>
              <a:t>月</a:t>
            </a:r>
            <a:r>
              <a:rPr lang="en-US" altLang="zh-CN" sz="1200" dirty="0"/>
              <a:t>18</a:t>
            </a:r>
            <a:r>
              <a:rPr lang="zh-CN" altLang="zh-CN" sz="1200" dirty="0"/>
              <a:t>日</a:t>
            </a:r>
            <a:r>
              <a:rPr lang="en-US" altLang="zh-CN" sz="1200" dirty="0"/>
              <a:t>)</a:t>
            </a:r>
            <a:endParaRPr lang="zh-CN" altLang="zh-CN" sz="1200" dirty="0"/>
          </a:p>
          <a:p>
            <a:endParaRPr kumimoji="1" lang="zh-CN" altLang="en-US" dirty="0"/>
          </a:p>
        </p:txBody>
      </p:sp>
      <p:sp>
        <p:nvSpPr>
          <p:cNvPr id="4" name="幻灯片编号占位符 3"/>
          <p:cNvSpPr>
            <a:spLocks noGrp="1"/>
          </p:cNvSpPr>
          <p:nvPr>
            <p:ph type="sldNum" sz="quarter" idx="10"/>
          </p:nvPr>
        </p:nvSpPr>
        <p:spPr/>
        <p:txBody>
          <a:bodyPr/>
          <a:lstStyle/>
          <a:p>
            <a:fld id="{EE3EDC12-F521-4F0D-969E-7E505037F368}" type="slidenum">
              <a:rPr lang="zh-CN" altLang="en-US" smtClean="0"/>
              <a:t>4</a:t>
            </a:fld>
            <a:endParaRPr lang="zh-CN" altLang="en-US"/>
          </a:p>
        </p:txBody>
      </p:sp>
    </p:spTree>
    <p:extLst>
      <p:ext uri="{BB962C8B-B14F-4D97-AF65-F5344CB8AC3E}">
        <p14:creationId xmlns:p14="http://schemas.microsoft.com/office/powerpoint/2010/main" val="1404769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chemeClr val="tx1">
                    <a:lumMod val="75000"/>
                    <a:lumOff val="25000"/>
                  </a:schemeClr>
                </a:solidFill>
              </a:rPr>
              <a:t>根据尼尔（</a:t>
            </a:r>
            <a:r>
              <a:rPr lang="en-US" altLang="zh-CN" sz="1200" dirty="0">
                <a:solidFill>
                  <a:schemeClr val="tx1">
                    <a:lumMod val="75000"/>
                    <a:lumOff val="25000"/>
                  </a:schemeClr>
                </a:solidFill>
              </a:rPr>
              <a:t>1971</a:t>
            </a:r>
            <a:r>
              <a:rPr lang="zh-CN" altLang="zh-CN" sz="1200" dirty="0">
                <a:solidFill>
                  <a:schemeClr val="tx1">
                    <a:lumMod val="75000"/>
                    <a:lumOff val="25000"/>
                  </a:schemeClr>
                </a:solidFill>
              </a:rPr>
              <a:t>年）的说法，最初的章程是为了使信托公司作为信托机构为较富裕的客户提供服务，而不是储蓄银行所服务的劳动阶层。</a:t>
            </a:r>
            <a:endParaRPr lang="en-US" altLang="zh-CN" sz="1200" dirty="0">
              <a:solidFill>
                <a:schemeClr val="tx1">
                  <a:lumMod val="75000"/>
                  <a:lumOff val="25000"/>
                </a:schemeClr>
              </a:solidFill>
            </a:endParaRPr>
          </a:p>
          <a:p>
            <a:r>
              <a:rPr lang="zh-CN" altLang="en-US" sz="1200" dirty="0">
                <a:solidFill>
                  <a:schemeClr val="tx1">
                    <a:lumMod val="75000"/>
                    <a:lumOff val="25000"/>
                  </a:schemeClr>
                </a:solidFill>
              </a:rPr>
              <a:t>信托承担银行职能：</a:t>
            </a:r>
            <a:r>
              <a:rPr lang="zh-CN" altLang="zh-CN" sz="1200" dirty="0">
                <a:solidFill>
                  <a:schemeClr val="tx1">
                    <a:lumMod val="75000"/>
                    <a:lumOff val="25000"/>
                  </a:schemeClr>
                </a:solidFill>
              </a:rPr>
              <a:t>接受存款；提供贷款；广泛参与铁路重组和工业公司合并；充当新证券的受托人、承销商和分销商；并充当股票、债券和所有权的保管人</a:t>
            </a:r>
            <a:r>
              <a:rPr lang="zh-CN" altLang="en-US" sz="1200" dirty="0">
                <a:solidFill>
                  <a:schemeClr val="tx1">
                    <a:lumMod val="75000"/>
                    <a:lumOff val="25000"/>
                  </a:schemeClr>
                </a:solidFill>
              </a:rPr>
              <a:t>、</a:t>
            </a:r>
            <a:r>
              <a:rPr lang="zh-CN" altLang="zh-CN" sz="1200" dirty="0">
                <a:solidFill>
                  <a:schemeClr val="tx1">
                    <a:lumMod val="75000"/>
                    <a:lumOff val="25000"/>
                  </a:schemeClr>
                </a:solidFill>
              </a:rPr>
              <a:t>往往还拥有和管理房地产</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rPr>
              <a:t>在纽约市，直到</a:t>
            </a:r>
            <a:r>
              <a:rPr lang="en-US" altLang="zh-CN" sz="1200" dirty="0">
                <a:solidFill>
                  <a:schemeClr val="tx1">
                    <a:lumMod val="75000"/>
                    <a:lumOff val="25000"/>
                  </a:schemeClr>
                </a:solidFill>
              </a:rPr>
              <a:t>1906</a:t>
            </a:r>
            <a:r>
              <a:rPr lang="zh-CN" altLang="zh-CN" sz="1200" dirty="0">
                <a:solidFill>
                  <a:schemeClr val="tx1">
                    <a:lumMod val="75000"/>
                    <a:lumOff val="25000"/>
                  </a:schemeClr>
                </a:solidFill>
              </a:rPr>
              <a:t>年，信托公司都不需要持有任何最低存款准备金。相比之下，国家银行要遵守</a:t>
            </a:r>
            <a:r>
              <a:rPr lang="en-US" altLang="zh-CN" sz="1200" dirty="0">
                <a:solidFill>
                  <a:schemeClr val="tx1">
                    <a:lumMod val="75000"/>
                    <a:lumOff val="25000"/>
                  </a:schemeClr>
                </a:solidFill>
              </a:rPr>
              <a:t>25%</a:t>
            </a:r>
            <a:r>
              <a:rPr lang="zh-CN" altLang="zh-CN" sz="1200" dirty="0">
                <a:solidFill>
                  <a:schemeClr val="tx1">
                    <a:lumMod val="75000"/>
                    <a:lumOff val="25000"/>
                  </a:schemeClr>
                </a:solidFill>
              </a:rPr>
              <a:t>的准备金要求，因此，国家银行经常利用信托公司来绕过准备金要求，只需</a:t>
            </a:r>
            <a:r>
              <a:rPr lang="zh-CN" altLang="en-US" sz="1200" dirty="0">
                <a:solidFill>
                  <a:schemeClr val="tx1">
                    <a:lumMod val="75000"/>
                    <a:lumOff val="25000"/>
                  </a:schemeClr>
                </a:solidFill>
              </a:rPr>
              <a:t>低成本地</a:t>
            </a:r>
            <a:r>
              <a:rPr lang="zh-CN" altLang="zh-CN" sz="1200" dirty="0">
                <a:solidFill>
                  <a:schemeClr val="tx1">
                    <a:lumMod val="75000"/>
                    <a:lumOff val="25000"/>
                  </a:schemeClr>
                </a:solidFill>
              </a:rPr>
              <a:t>将贷款转移到信托公司。较大的国家银行与一些信托公司有密切的联系，甚至直接拥有一些信托公司</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rPr>
              <a:t>信托公司向储户提供的利率高于国家银行，这反映了它们因准备金要求较低或资产组合风险较大而导致的较高风险（</a:t>
            </a:r>
            <a:r>
              <a:rPr lang="en-US" altLang="zh-CN" sz="1200" dirty="0">
                <a:solidFill>
                  <a:schemeClr val="tx1">
                    <a:lumMod val="75000"/>
                    <a:lumOff val="25000"/>
                  </a:schemeClr>
                </a:solidFill>
              </a:rPr>
              <a:t>Sprague, 1910, p.255</a:t>
            </a:r>
            <a:r>
              <a:rPr lang="zh-CN" altLang="zh-CN" sz="1200" dirty="0">
                <a:solidFill>
                  <a:schemeClr val="tx1">
                    <a:lumMod val="75000"/>
                    <a:lumOff val="25000"/>
                  </a:schemeClr>
                </a:solidFill>
              </a:rPr>
              <a:t>）</a:t>
            </a:r>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36</a:t>
            </a:fld>
            <a:endParaRPr lang="zh-CN" altLang="en-US"/>
          </a:p>
        </p:txBody>
      </p:sp>
    </p:spTree>
    <p:extLst>
      <p:ext uri="{BB962C8B-B14F-4D97-AF65-F5344CB8AC3E}">
        <p14:creationId xmlns:p14="http://schemas.microsoft.com/office/powerpoint/2010/main" val="2880181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根据钱德勒（</a:t>
            </a:r>
            <a:r>
              <a:rPr lang="en-US" altLang="zh-CN" dirty="0"/>
              <a:t>1965</a:t>
            </a:r>
            <a:r>
              <a:rPr lang="zh-CN" altLang="zh-CN" dirty="0"/>
              <a:t>）的说法，</a:t>
            </a:r>
            <a:r>
              <a:rPr lang="en-US" altLang="zh-CN" dirty="0"/>
              <a:t>"</a:t>
            </a:r>
            <a:r>
              <a:rPr lang="zh-CN" altLang="zh-CN" dirty="0"/>
              <a:t>这些铁路公司的要求不仅带来了新的金融工具的发展，如优先股和抵押贷款、收入和可转换债券，而且还导致了美国投资市场在纽约市的集中化和制度化</a:t>
            </a:r>
            <a:r>
              <a:rPr lang="en-US" altLang="zh-CN" dirty="0"/>
              <a:t>"</a:t>
            </a:r>
            <a:r>
              <a:rPr lang="zh-CN"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因为远方的投资者更喜欢看起来本金安全、利息有保障的债券</a:t>
            </a:r>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37</a:t>
            </a:fld>
            <a:endParaRPr lang="zh-CN" altLang="en-US"/>
          </a:p>
        </p:txBody>
      </p:sp>
    </p:spTree>
    <p:extLst>
      <p:ext uri="{BB962C8B-B14F-4D97-AF65-F5344CB8AC3E}">
        <p14:creationId xmlns:p14="http://schemas.microsoft.com/office/powerpoint/2010/main" val="925147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rPr>
              <a:t>总而言之，</a:t>
            </a:r>
            <a:r>
              <a:rPr lang="en-US" altLang="zh-CN" sz="1200" dirty="0">
                <a:solidFill>
                  <a:schemeClr val="tx1">
                    <a:lumMod val="75000"/>
                    <a:lumOff val="25000"/>
                  </a:schemeClr>
                </a:solidFill>
              </a:rPr>
              <a:t>2009</a:t>
            </a:r>
            <a:r>
              <a:rPr lang="zh-CN" altLang="zh-CN" sz="1200" dirty="0">
                <a:solidFill>
                  <a:schemeClr val="tx1">
                    <a:lumMod val="75000"/>
                    <a:lumOff val="25000"/>
                  </a:schemeClr>
                </a:solidFill>
              </a:rPr>
              <a:t>年的刺激政策及其余热效应成为过去十年中国债券市场快速发展的催化剂。</a:t>
            </a:r>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38</a:t>
            </a:fld>
            <a:endParaRPr lang="zh-CN" altLang="en-US"/>
          </a:p>
        </p:txBody>
      </p:sp>
    </p:spTree>
    <p:extLst>
      <p:ext uri="{BB962C8B-B14F-4D97-AF65-F5344CB8AC3E}">
        <p14:creationId xmlns:p14="http://schemas.microsoft.com/office/powerpoint/2010/main" val="3282394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61200" lvl="1" indent="-365760" defTabSz="685800">
              <a:lnSpc>
                <a:spcPct val="110000"/>
              </a:lnSpc>
              <a:spcBef>
                <a:spcPts val="150"/>
              </a:spcBef>
              <a:spcAft>
                <a:spcPts val="300"/>
              </a:spcAft>
              <a:buClr>
                <a:srgbClr val="FF5050"/>
              </a:buClr>
              <a:buFont typeface="Wingdings" panose="05000000000000000000" pitchFamily="2" charset="2"/>
              <a:buChar char=""/>
            </a:pPr>
            <a:r>
              <a:rPr lang="zh-CN" altLang="zh-CN" sz="2000" dirty="0">
                <a:solidFill>
                  <a:schemeClr val="tx1">
                    <a:lumMod val="75000"/>
                    <a:lumOff val="25000"/>
                  </a:schemeClr>
                </a:solidFill>
              </a:rPr>
              <a:t>在美国，《复苏计划》规定各州从拨款之日起最多有</a:t>
            </a:r>
            <a:r>
              <a:rPr lang="en-US" altLang="zh-CN" sz="2000" dirty="0">
                <a:solidFill>
                  <a:schemeClr val="tx1">
                    <a:lumMod val="75000"/>
                    <a:lumOff val="25000"/>
                  </a:schemeClr>
                </a:solidFill>
              </a:rPr>
              <a:t>18</a:t>
            </a:r>
            <a:r>
              <a:rPr lang="zh-CN" altLang="zh-CN" sz="2000" dirty="0">
                <a:solidFill>
                  <a:schemeClr val="tx1">
                    <a:lumMod val="75000"/>
                    <a:lumOff val="25000"/>
                  </a:schemeClr>
                </a:solidFill>
              </a:rPr>
              <a:t>个月承付资金；这与非《复苏计划》的公路拨款的四年窗口期相反。然而，</a:t>
            </a:r>
            <a:r>
              <a:rPr lang="en-US" altLang="zh-CN" sz="2000" dirty="0">
                <a:solidFill>
                  <a:schemeClr val="tx1">
                    <a:lumMod val="75000"/>
                    <a:lumOff val="25000"/>
                  </a:schemeClr>
                </a:solidFill>
              </a:rPr>
              <a:t>ARRA</a:t>
            </a:r>
            <a:r>
              <a:rPr lang="zh-CN" altLang="zh-CN" sz="2000" dirty="0">
                <a:solidFill>
                  <a:schemeClr val="tx1">
                    <a:lumMod val="75000"/>
                    <a:lumOff val="25000"/>
                  </a:schemeClr>
                </a:solidFill>
              </a:rPr>
              <a:t>的实际支出被推迟到</a:t>
            </a:r>
            <a:r>
              <a:rPr lang="en-US" altLang="zh-CN" sz="2000" dirty="0">
                <a:solidFill>
                  <a:schemeClr val="tx1">
                    <a:lumMod val="75000"/>
                    <a:lumOff val="25000"/>
                  </a:schemeClr>
                </a:solidFill>
              </a:rPr>
              <a:t>2014</a:t>
            </a:r>
            <a:r>
              <a:rPr lang="zh-CN" altLang="en-US" sz="2000" dirty="0">
                <a:solidFill>
                  <a:schemeClr val="tx1">
                    <a:lumMod val="75000"/>
                    <a:lumOff val="25000"/>
                  </a:schemeClr>
                </a:solidFill>
              </a:rPr>
              <a:t>年</a:t>
            </a:r>
            <a:endParaRPr lang="en-US" altLang="zh-CN" sz="2000" dirty="0">
              <a:solidFill>
                <a:schemeClr val="tx1">
                  <a:lumMod val="75000"/>
                  <a:lumOff val="25000"/>
                </a:schemeClr>
              </a:solidFill>
            </a:endParaRPr>
          </a:p>
          <a:p>
            <a:pPr marL="961200" lvl="1" indent="-365760" defTabSz="685800">
              <a:lnSpc>
                <a:spcPct val="110000"/>
              </a:lnSpc>
              <a:spcBef>
                <a:spcPts val="150"/>
              </a:spcBef>
              <a:spcAft>
                <a:spcPts val="300"/>
              </a:spcAft>
              <a:buClr>
                <a:srgbClr val="FF5050"/>
              </a:buClr>
              <a:buFont typeface="Wingdings" panose="05000000000000000000" pitchFamily="2" charset="2"/>
              <a:buChar char=""/>
            </a:pPr>
            <a:r>
              <a:rPr lang="en-US" altLang="zh-CN" sz="2000" dirty="0">
                <a:solidFill>
                  <a:schemeClr val="tx1">
                    <a:lumMod val="75000"/>
                    <a:lumOff val="25000"/>
                  </a:schemeClr>
                </a:solidFill>
              </a:rPr>
              <a:t>ARRA</a:t>
            </a:r>
            <a:r>
              <a:rPr lang="zh-CN" altLang="zh-CN" sz="2000" dirty="0">
                <a:solidFill>
                  <a:schemeClr val="tx1">
                    <a:lumMod val="75000"/>
                    <a:lumOff val="25000"/>
                  </a:schemeClr>
                </a:solidFill>
              </a:rPr>
              <a:t>放弃了对各州的费用分担要求，典型的非</a:t>
            </a:r>
            <a:r>
              <a:rPr lang="en-US" altLang="zh-CN" sz="2000" dirty="0">
                <a:solidFill>
                  <a:schemeClr val="tx1">
                    <a:lumMod val="75000"/>
                    <a:lumOff val="25000"/>
                  </a:schemeClr>
                </a:solidFill>
              </a:rPr>
              <a:t>ARRA</a:t>
            </a:r>
            <a:r>
              <a:rPr lang="zh-CN" altLang="zh-CN" sz="2000" dirty="0">
                <a:solidFill>
                  <a:schemeClr val="tx1">
                    <a:lumMod val="75000"/>
                    <a:lumOff val="25000"/>
                  </a:schemeClr>
                </a:solidFill>
              </a:rPr>
              <a:t>项目要求各州承担</a:t>
            </a:r>
            <a:r>
              <a:rPr lang="en-US" altLang="zh-CN" sz="2000" dirty="0">
                <a:solidFill>
                  <a:schemeClr val="tx1">
                    <a:lumMod val="75000"/>
                    <a:lumOff val="25000"/>
                  </a:schemeClr>
                </a:solidFill>
              </a:rPr>
              <a:t>20%</a:t>
            </a:r>
            <a:r>
              <a:rPr lang="zh-CN" altLang="zh-CN" sz="2000" dirty="0">
                <a:solidFill>
                  <a:schemeClr val="tx1">
                    <a:lumMod val="75000"/>
                    <a:lumOff val="25000"/>
                  </a:schemeClr>
                </a:solidFill>
              </a:rPr>
              <a:t>的费用</a:t>
            </a:r>
            <a:r>
              <a:rPr lang="zh-CN" altLang="en-US" sz="2000" dirty="0">
                <a:solidFill>
                  <a:schemeClr val="tx1">
                    <a:lumMod val="75000"/>
                    <a:lumOff val="25000"/>
                  </a:schemeClr>
                </a:solidFill>
              </a:rPr>
              <a:t>；而</a:t>
            </a:r>
            <a:r>
              <a:rPr lang="zh-CN" altLang="zh-CN" sz="2000" dirty="0">
                <a:solidFill>
                  <a:schemeClr val="tx1">
                    <a:lumMod val="75000"/>
                    <a:lumOff val="25000"/>
                  </a:schemeClr>
                </a:solidFill>
              </a:rPr>
              <a:t>在中国，几乎所有新的银行贷款都是在</a:t>
            </a:r>
            <a:r>
              <a:rPr lang="en-US" altLang="zh-CN" sz="2000" dirty="0">
                <a:solidFill>
                  <a:schemeClr val="tx1">
                    <a:lumMod val="75000"/>
                    <a:lumOff val="25000"/>
                  </a:schemeClr>
                </a:solidFill>
              </a:rPr>
              <a:t>2009</a:t>
            </a:r>
            <a:r>
              <a:rPr lang="zh-CN" altLang="zh-CN" sz="2000" dirty="0">
                <a:solidFill>
                  <a:schemeClr val="tx1">
                    <a:lumMod val="75000"/>
                    <a:lumOff val="25000"/>
                  </a:schemeClr>
                </a:solidFill>
              </a:rPr>
              <a:t>年发放的，其中一半是给地方政府融资机构的</a:t>
            </a:r>
            <a:endParaRPr lang="en-US" altLang="zh-CN" sz="2000" dirty="0">
              <a:solidFill>
                <a:schemeClr val="tx1">
                  <a:lumMod val="75000"/>
                  <a:lumOff val="25000"/>
                </a:schemeClr>
              </a:solidFill>
            </a:endParaRPr>
          </a:p>
          <a:p>
            <a:pPr marL="502920" marR="0" lvl="0" indent="-457200" algn="l" defTabSz="685800" rtl="0" eaLnBrk="1" fontAlgn="auto" latinLnBrk="0" hangingPunct="1">
              <a:lnSpc>
                <a:spcPct val="110000"/>
              </a:lnSpc>
              <a:spcBef>
                <a:spcPts val="900"/>
              </a:spcBef>
              <a:spcAft>
                <a:spcPts val="150"/>
              </a:spcAft>
              <a:buClr>
                <a:srgbClr val="92D050"/>
              </a:buClr>
              <a:buSzPct val="100000"/>
              <a:buFont typeface="Wingdings" panose="05000000000000000000" pitchFamily="2" charset="2"/>
              <a:buChar char=""/>
              <a:tabLst/>
              <a:defRPr/>
            </a:pPr>
            <a:endParaRPr lang="en-US" altLang="zh-CN" sz="1200" dirty="0">
              <a:solidFill>
                <a:schemeClr val="tx1">
                  <a:lumMod val="75000"/>
                  <a:lumOff val="25000"/>
                </a:schemeClr>
              </a:solidFill>
            </a:endParaRPr>
          </a:p>
          <a:p>
            <a:pPr marL="502920" marR="0" lvl="0" indent="-457200" algn="l" defTabSz="685800" rtl="0" eaLnBrk="1" fontAlgn="auto" latinLnBrk="0" hangingPunct="1">
              <a:lnSpc>
                <a:spcPct val="110000"/>
              </a:lnSpc>
              <a:spcBef>
                <a:spcPts val="900"/>
              </a:spcBef>
              <a:spcAft>
                <a:spcPts val="150"/>
              </a:spcAft>
              <a:buClr>
                <a:srgbClr val="92D050"/>
              </a:buClr>
              <a:buSzPct val="100000"/>
              <a:buFont typeface="Wingdings" panose="05000000000000000000" pitchFamily="2" charset="2"/>
              <a:buChar char=""/>
              <a:tabLst/>
              <a:defRPr/>
            </a:pPr>
            <a:r>
              <a:rPr lang="zh-CN" altLang="zh-CN" sz="1200" dirty="0">
                <a:solidFill>
                  <a:schemeClr val="tx1">
                    <a:lumMod val="75000"/>
                    <a:lumOff val="25000"/>
                  </a:schemeClr>
                </a:solidFill>
              </a:rPr>
              <a:t>在中国，收入性债务和一般义务性债务之间缺乏区分，这也是</a:t>
            </a:r>
            <a:r>
              <a:rPr lang="en-US" altLang="zh-CN" sz="1200" dirty="0">
                <a:solidFill>
                  <a:schemeClr val="tx1">
                    <a:lumMod val="75000"/>
                    <a:lumOff val="25000"/>
                  </a:schemeClr>
                </a:solidFill>
              </a:rPr>
              <a:t>MCB</a:t>
            </a:r>
            <a:r>
              <a:rPr lang="zh-CN" altLang="zh-CN" sz="1200" dirty="0">
                <a:solidFill>
                  <a:schemeClr val="tx1">
                    <a:lumMod val="75000"/>
                    <a:lumOff val="25000"/>
                  </a:schemeClr>
                </a:solidFill>
              </a:rPr>
              <a:t>和其他地方政府融资机构债务所附带的隐性担保的关键</a:t>
            </a:r>
            <a:r>
              <a:rPr lang="zh-CN" altLang="en-US" sz="1200" dirty="0">
                <a:solidFill>
                  <a:schemeClr val="tx1">
                    <a:lumMod val="75000"/>
                    <a:lumOff val="25000"/>
                  </a:schemeClr>
                </a:solidFill>
              </a:rPr>
              <a:t>。</a:t>
            </a:r>
            <a:r>
              <a:rPr lang="zh-CN" altLang="zh-CN" sz="1200" dirty="0">
                <a:solidFill>
                  <a:schemeClr val="tx1">
                    <a:lumMod val="75000"/>
                    <a:lumOff val="25000"/>
                  </a:schemeClr>
                </a:solidFill>
              </a:rPr>
              <a:t>市场参与者，无论是连自己买的是什么都不知道的天真</a:t>
            </a:r>
            <a:r>
              <a:rPr lang="zh-CN" altLang="en-US" sz="1200" dirty="0">
                <a:solidFill>
                  <a:schemeClr val="tx1">
                    <a:lumMod val="75000"/>
                    <a:lumOff val="25000"/>
                  </a:schemeClr>
                </a:solidFill>
              </a:rPr>
              <a:t>理财产品</a:t>
            </a:r>
            <a:r>
              <a:rPr lang="zh-CN" altLang="zh-CN" sz="1200" dirty="0">
                <a:solidFill>
                  <a:schemeClr val="tx1">
                    <a:lumMod val="75000"/>
                    <a:lumOff val="25000"/>
                  </a:schemeClr>
                </a:solidFill>
              </a:rPr>
              <a:t>投资者，还是广泛研究地方政府融资机构违约风险的老练基金经理，都认为市政当局可能在不同程度上进行救助</a:t>
            </a:r>
            <a:endParaRPr lang="en-US" altLang="zh-CN" sz="1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en-US" altLang="zh-CN" sz="1200" dirty="0">
                <a:solidFill>
                  <a:schemeClr val="tx1">
                    <a:lumMod val="75000"/>
                    <a:lumOff val="25000"/>
                  </a:schemeClr>
                </a:solidFill>
              </a:rPr>
              <a:t>2015</a:t>
            </a:r>
            <a:r>
              <a:rPr lang="zh-CN" altLang="zh-CN" sz="1200" dirty="0">
                <a:solidFill>
                  <a:schemeClr val="tx1">
                    <a:lumMod val="75000"/>
                    <a:lumOff val="25000"/>
                  </a:schemeClr>
                </a:solidFill>
              </a:rPr>
              <a:t>年，财政部启动了债务置换计划，地方政府可以通过最终由中央政府支持的一般义务市政债券，对其到期的地方政府财政收入债务的某些部分进行再融资。</a:t>
            </a:r>
            <a:endParaRPr lang="en-US" altLang="zh-CN" sz="1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债务是否符合互换条件基于</a:t>
            </a:r>
            <a:r>
              <a:rPr lang="en-US" altLang="zh-CN" sz="1200" dirty="0">
                <a:solidFill>
                  <a:schemeClr val="tx1">
                    <a:lumMod val="75000"/>
                    <a:lumOff val="25000"/>
                  </a:schemeClr>
                </a:solidFill>
              </a:rPr>
              <a:t>2013</a:t>
            </a:r>
            <a:r>
              <a:rPr lang="zh-CN" altLang="zh-CN" sz="1200" dirty="0">
                <a:solidFill>
                  <a:schemeClr val="tx1">
                    <a:lumMod val="75000"/>
                    <a:lumOff val="25000"/>
                  </a:schemeClr>
                </a:solidFill>
              </a:rPr>
              <a:t>年中期的</a:t>
            </a:r>
            <a:r>
              <a:rPr lang="en-US" altLang="zh-CN" sz="1200" dirty="0">
                <a:solidFill>
                  <a:schemeClr val="tx1">
                    <a:lumMod val="75000"/>
                    <a:lumOff val="25000"/>
                  </a:schemeClr>
                </a:solidFill>
              </a:rPr>
              <a:t>NAO</a:t>
            </a:r>
            <a:r>
              <a:rPr lang="zh-CN" altLang="zh-CN" sz="1200" dirty="0">
                <a:solidFill>
                  <a:schemeClr val="tx1">
                    <a:lumMod val="75000"/>
                    <a:lumOff val="25000"/>
                  </a:schemeClr>
                </a:solidFill>
              </a:rPr>
              <a:t>报告，该报告将未偿还的地方政府债务划分为</a:t>
            </a:r>
            <a:r>
              <a:rPr lang="en-US" altLang="zh-CN" sz="1200" dirty="0">
                <a:solidFill>
                  <a:schemeClr val="tx1">
                    <a:lumMod val="75000"/>
                    <a:lumOff val="25000"/>
                  </a:schemeClr>
                </a:solidFill>
              </a:rPr>
              <a:t> "</a:t>
            </a:r>
            <a:r>
              <a:rPr lang="zh-CN" altLang="zh-CN" sz="1200" dirty="0">
                <a:solidFill>
                  <a:schemeClr val="tx1">
                    <a:lumMod val="75000"/>
                    <a:lumOff val="25000"/>
                  </a:schemeClr>
                </a:solidFill>
              </a:rPr>
              <a:t>完全担保</a:t>
            </a:r>
            <a:r>
              <a:rPr lang="en-US" altLang="zh-CN" sz="1200" dirty="0">
                <a:solidFill>
                  <a:schemeClr val="tx1">
                    <a:lumMod val="75000"/>
                    <a:lumOff val="25000"/>
                  </a:schemeClr>
                </a:solidFill>
              </a:rPr>
              <a:t>"</a:t>
            </a:r>
            <a:r>
              <a:rPr lang="zh-CN" altLang="zh-CN" sz="1200" dirty="0">
                <a:solidFill>
                  <a:schemeClr val="tx1">
                    <a:lumMod val="75000"/>
                    <a:lumOff val="25000"/>
                  </a:schemeClr>
                </a:solidFill>
              </a:rPr>
              <a:t>、</a:t>
            </a:r>
            <a:r>
              <a:rPr lang="en-US" altLang="zh-CN" sz="1200" dirty="0">
                <a:solidFill>
                  <a:schemeClr val="tx1">
                    <a:lumMod val="75000"/>
                    <a:lumOff val="25000"/>
                  </a:schemeClr>
                </a:solidFill>
              </a:rPr>
              <a:t>"</a:t>
            </a:r>
            <a:r>
              <a:rPr lang="zh-CN" altLang="zh-CN" sz="1200" dirty="0">
                <a:solidFill>
                  <a:schemeClr val="tx1">
                    <a:lumMod val="75000"/>
                    <a:lumOff val="25000"/>
                  </a:schemeClr>
                </a:solidFill>
              </a:rPr>
              <a:t>或有债务</a:t>
            </a:r>
            <a:r>
              <a:rPr lang="en-US" altLang="zh-CN" sz="1200" dirty="0">
                <a:solidFill>
                  <a:schemeClr val="tx1">
                    <a:lumMod val="75000"/>
                    <a:lumOff val="25000"/>
                  </a:schemeClr>
                </a:solidFill>
              </a:rPr>
              <a:t> "</a:t>
            </a:r>
            <a:r>
              <a:rPr lang="zh-CN" altLang="zh-CN" sz="1200" dirty="0">
                <a:solidFill>
                  <a:schemeClr val="tx1">
                    <a:lumMod val="75000"/>
                    <a:lumOff val="25000"/>
                  </a:schemeClr>
                </a:solidFill>
              </a:rPr>
              <a:t>或</a:t>
            </a:r>
            <a:r>
              <a:rPr lang="en-US" altLang="zh-CN" sz="1200" dirty="0">
                <a:solidFill>
                  <a:schemeClr val="tx1">
                    <a:lumMod val="75000"/>
                    <a:lumOff val="25000"/>
                  </a:schemeClr>
                </a:solidFill>
              </a:rPr>
              <a:t> "</a:t>
            </a:r>
            <a:r>
              <a:rPr lang="zh-CN" altLang="zh-CN" sz="1200" dirty="0">
                <a:solidFill>
                  <a:schemeClr val="tx1">
                    <a:lumMod val="75000"/>
                    <a:lumOff val="25000"/>
                  </a:schemeClr>
                </a:solidFill>
              </a:rPr>
              <a:t>或有救助债务</a:t>
            </a:r>
            <a:r>
              <a:rPr lang="en-US" altLang="zh-CN" sz="1200" dirty="0">
                <a:solidFill>
                  <a:schemeClr val="tx1">
                    <a:lumMod val="75000"/>
                    <a:lumOff val="25000"/>
                  </a:schemeClr>
                </a:solidFill>
              </a:rPr>
              <a:t>"</a:t>
            </a:r>
            <a:r>
              <a:rPr lang="zh-CN" altLang="zh-CN" sz="1200" dirty="0">
                <a:solidFill>
                  <a:schemeClr val="tx1">
                    <a:lumMod val="75000"/>
                    <a:lumOff val="25000"/>
                  </a:schemeClr>
                </a:solidFill>
              </a:rPr>
              <a:t>，这取决于地方政府融资机构符合法规的程度</a:t>
            </a:r>
            <a:endParaRPr lang="en-US" altLang="zh-CN" sz="1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根据财政部的数据，在所有</a:t>
            </a:r>
            <a:r>
              <a:rPr lang="en-US" altLang="zh-CN" sz="1200" dirty="0">
                <a:solidFill>
                  <a:schemeClr val="tx1">
                    <a:lumMod val="75000"/>
                    <a:lumOff val="25000"/>
                  </a:schemeClr>
                </a:solidFill>
              </a:rPr>
              <a:t>2015</a:t>
            </a:r>
            <a:r>
              <a:rPr lang="zh-CN" altLang="zh-CN" sz="1200" dirty="0">
                <a:solidFill>
                  <a:schemeClr val="tx1">
                    <a:lumMod val="75000"/>
                    <a:lumOff val="25000"/>
                  </a:schemeClr>
                </a:solidFill>
              </a:rPr>
              <a:t>年到期的地方政府债务中，约有</a:t>
            </a:r>
            <a:r>
              <a:rPr lang="en-US" altLang="zh-CN" sz="1200" dirty="0">
                <a:solidFill>
                  <a:schemeClr val="tx1">
                    <a:lumMod val="75000"/>
                    <a:lumOff val="25000"/>
                  </a:schemeClr>
                </a:solidFill>
              </a:rPr>
              <a:t>54%</a:t>
            </a:r>
            <a:r>
              <a:rPr lang="zh-CN" altLang="zh-CN" sz="1200" dirty="0">
                <a:solidFill>
                  <a:schemeClr val="tx1">
                    <a:lumMod val="75000"/>
                    <a:lumOff val="25000"/>
                  </a:schemeClr>
                </a:solidFill>
              </a:rPr>
              <a:t>（</a:t>
            </a:r>
            <a:r>
              <a:rPr lang="en-US" altLang="zh-CN" sz="1200" dirty="0">
                <a:solidFill>
                  <a:schemeClr val="tx1">
                    <a:lumMod val="75000"/>
                    <a:lumOff val="25000"/>
                  </a:schemeClr>
                </a:solidFill>
              </a:rPr>
              <a:t>33%</a:t>
            </a:r>
            <a:r>
              <a:rPr lang="zh-CN" altLang="zh-CN" sz="1200" dirty="0">
                <a:solidFill>
                  <a:schemeClr val="tx1">
                    <a:lumMod val="75000"/>
                    <a:lumOff val="25000"/>
                  </a:schemeClr>
                </a:solidFill>
              </a:rPr>
              <a:t>）的完全担保（总）债务符合互换条件。因此，地方政府还款能力的不确定性仍然存在</a:t>
            </a: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地方政府的潜在违约风险可能是系统性的，因为中国的地方政府债务要么隐藏在银行的资产负债表外（如通过</a:t>
            </a:r>
            <a:r>
              <a:rPr lang="en-US" altLang="zh-CN" sz="1200" dirty="0">
                <a:solidFill>
                  <a:schemeClr val="tx1">
                    <a:lumMod val="75000"/>
                    <a:lumOff val="25000"/>
                  </a:schemeClr>
                </a:solidFill>
              </a:rPr>
              <a:t>AMPs</a:t>
            </a:r>
            <a:r>
              <a:rPr lang="zh-CN" altLang="zh-CN" sz="1200" dirty="0">
                <a:solidFill>
                  <a:schemeClr val="tx1">
                    <a:lumMod val="75000"/>
                    <a:lumOff val="25000"/>
                  </a:schemeClr>
                </a:solidFill>
              </a:rPr>
              <a:t>的</a:t>
            </a:r>
            <a:r>
              <a:rPr lang="en-US" altLang="zh-CN" sz="1200" dirty="0">
                <a:solidFill>
                  <a:schemeClr val="tx1">
                    <a:lumMod val="75000"/>
                    <a:lumOff val="25000"/>
                  </a:schemeClr>
                </a:solidFill>
              </a:rPr>
              <a:t>MCBs</a:t>
            </a:r>
            <a:r>
              <a:rPr lang="zh-CN" altLang="zh-CN" sz="1200" dirty="0">
                <a:solidFill>
                  <a:schemeClr val="tx1">
                    <a:lumMod val="75000"/>
                    <a:lumOff val="25000"/>
                  </a:schemeClr>
                </a:solidFill>
              </a:rPr>
              <a:t>），要么直接在银行的资产负债表上；</a:t>
            </a:r>
            <a:r>
              <a:rPr lang="en-US" altLang="zh-CN" sz="1200" dirty="0">
                <a:solidFill>
                  <a:schemeClr val="tx1">
                    <a:lumMod val="75000"/>
                    <a:lumOff val="25000"/>
                  </a:schemeClr>
                </a:solidFill>
              </a:rPr>
              <a:t>Gao</a:t>
            </a:r>
            <a:r>
              <a:rPr lang="zh-CN" altLang="zh-CN" sz="1200" dirty="0">
                <a:solidFill>
                  <a:schemeClr val="tx1">
                    <a:lumMod val="75000"/>
                    <a:lumOff val="25000"/>
                  </a:schemeClr>
                </a:solidFill>
              </a:rPr>
              <a:t>等人（</a:t>
            </a:r>
            <a:r>
              <a:rPr lang="en-US" altLang="zh-CN" sz="1200" dirty="0">
                <a:solidFill>
                  <a:schemeClr val="tx1">
                    <a:lumMod val="75000"/>
                    <a:lumOff val="25000"/>
                  </a:schemeClr>
                </a:solidFill>
              </a:rPr>
              <a:t>2018</a:t>
            </a:r>
            <a:r>
              <a:rPr lang="zh-CN" altLang="zh-CN" sz="1200" dirty="0">
                <a:solidFill>
                  <a:schemeClr val="tx1">
                    <a:lumMod val="75000"/>
                    <a:lumOff val="25000"/>
                  </a:schemeClr>
                </a:solidFill>
              </a:rPr>
              <a:t>）表明，</a:t>
            </a:r>
            <a:r>
              <a:rPr lang="en-US" altLang="zh-CN" sz="1200" dirty="0">
                <a:solidFill>
                  <a:schemeClr val="tx1">
                    <a:lumMod val="75000"/>
                    <a:lumOff val="25000"/>
                  </a:schemeClr>
                </a:solidFill>
              </a:rPr>
              <a:t>LGFVs</a:t>
            </a:r>
            <a:r>
              <a:rPr lang="zh-CN" altLang="zh-CN" sz="1200" dirty="0">
                <a:solidFill>
                  <a:schemeClr val="tx1">
                    <a:lumMod val="75000"/>
                    <a:lumOff val="25000"/>
                  </a:schemeClr>
                </a:solidFill>
              </a:rPr>
              <a:t>在</a:t>
            </a:r>
            <a:r>
              <a:rPr lang="en-US" altLang="zh-CN" sz="1200" dirty="0">
                <a:solidFill>
                  <a:schemeClr val="tx1">
                    <a:lumMod val="75000"/>
                    <a:lumOff val="25000"/>
                  </a:schemeClr>
                </a:solidFill>
              </a:rPr>
              <a:t>2014</a:t>
            </a:r>
            <a:r>
              <a:rPr lang="zh-CN" altLang="zh-CN" sz="1200" dirty="0">
                <a:solidFill>
                  <a:schemeClr val="tx1">
                    <a:lumMod val="75000"/>
                    <a:lumOff val="25000"/>
                  </a:schemeClr>
                </a:solidFill>
              </a:rPr>
              <a:t>年之前就已经拖欠银行贷款。我们承认，人们需要一个更加结构化的框架来定量评估</a:t>
            </a:r>
            <a:r>
              <a:rPr lang="en-US" altLang="zh-CN" sz="1200" dirty="0">
                <a:solidFill>
                  <a:schemeClr val="tx1">
                    <a:lumMod val="75000"/>
                    <a:lumOff val="25000"/>
                  </a:schemeClr>
                </a:solidFill>
              </a:rPr>
              <a:t>LGFV</a:t>
            </a:r>
            <a:r>
              <a:rPr lang="zh-CN" altLang="zh-CN" sz="1200" dirty="0">
                <a:solidFill>
                  <a:schemeClr val="tx1">
                    <a:lumMod val="75000"/>
                    <a:lumOff val="25000"/>
                  </a:schemeClr>
                </a:solidFill>
              </a:rPr>
              <a:t>的过失风险及其对中国经济的系统性影响，这是一项艰巨的任务，我们的论文没有完成。相反，我们强调加速发展新的金融市场是刺激</a:t>
            </a:r>
            <a:r>
              <a:rPr lang="en-US" altLang="zh-CN" sz="1200" dirty="0">
                <a:solidFill>
                  <a:schemeClr val="tx1">
                    <a:lumMod val="75000"/>
                    <a:lumOff val="25000"/>
                  </a:schemeClr>
                </a:solidFill>
              </a:rPr>
              <a:t>LGFV</a:t>
            </a:r>
            <a:r>
              <a:rPr lang="zh-CN" altLang="zh-CN" sz="1200" dirty="0">
                <a:solidFill>
                  <a:schemeClr val="tx1">
                    <a:lumMod val="75000"/>
                    <a:lumOff val="25000"/>
                  </a:schemeClr>
                </a:solidFill>
              </a:rPr>
              <a:t>贷款的一个重要好处。</a:t>
            </a: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1200" dirty="0">
                <a:solidFill>
                  <a:schemeClr val="tx1">
                    <a:lumMod val="75000"/>
                    <a:lumOff val="25000"/>
                  </a:schemeClr>
                </a:solidFill>
              </a:rPr>
              <a:t>另一方面，我们从</a:t>
            </a:r>
            <a:r>
              <a:rPr lang="en-US" altLang="zh-CN" sz="1200" dirty="0">
                <a:solidFill>
                  <a:schemeClr val="tx1">
                    <a:lumMod val="75000"/>
                    <a:lumOff val="25000"/>
                  </a:schemeClr>
                </a:solidFill>
              </a:rPr>
              <a:t>1907</a:t>
            </a:r>
            <a:r>
              <a:rPr lang="zh-CN" altLang="zh-CN" sz="1200" dirty="0">
                <a:solidFill>
                  <a:schemeClr val="tx1">
                    <a:lumMod val="75000"/>
                    <a:lumOff val="25000"/>
                  </a:schemeClr>
                </a:solidFill>
              </a:rPr>
              <a:t>年美国的银行业恐慌中了解到，需要一个最后的再贷款人（联邦储备系统因此于</a:t>
            </a:r>
            <a:r>
              <a:rPr lang="en-US" altLang="zh-CN" sz="1200" dirty="0">
                <a:solidFill>
                  <a:schemeClr val="tx1">
                    <a:lumMod val="75000"/>
                    <a:lumOff val="25000"/>
                  </a:schemeClr>
                </a:solidFill>
              </a:rPr>
              <a:t>1913</a:t>
            </a:r>
            <a:r>
              <a:rPr lang="zh-CN" altLang="zh-CN" sz="1200" dirty="0">
                <a:solidFill>
                  <a:schemeClr val="tx1">
                    <a:lumMod val="75000"/>
                    <a:lumOff val="25000"/>
                  </a:schemeClr>
                </a:solidFill>
              </a:rPr>
              <a:t>年成立）。从这个角度看，中国有一个强大的最后贷款人，最终是中央政府，这限制了中国陷入类似于</a:t>
            </a:r>
            <a:r>
              <a:rPr lang="en-US" altLang="zh-CN" sz="1200" dirty="0">
                <a:solidFill>
                  <a:schemeClr val="tx1">
                    <a:lumMod val="75000"/>
                    <a:lumOff val="25000"/>
                  </a:schemeClr>
                </a:solidFill>
              </a:rPr>
              <a:t>1907</a:t>
            </a:r>
            <a:r>
              <a:rPr lang="zh-CN" altLang="zh-CN" sz="1200" dirty="0">
                <a:solidFill>
                  <a:schemeClr val="tx1">
                    <a:lumMod val="75000"/>
                    <a:lumOff val="25000"/>
                  </a:schemeClr>
                </a:solidFill>
              </a:rPr>
              <a:t>年美国银行业因信托公司挤兑而引发的大范围金融危机的可能性。</a:t>
            </a:r>
            <a:endParaRPr lang="en-US" altLang="zh-CN" sz="1200" dirty="0">
              <a:solidFill>
                <a:schemeClr val="tx1">
                  <a:lumMod val="75000"/>
                  <a:lumOff val="25000"/>
                </a:schemeClr>
              </a:solidFill>
            </a:endParaRPr>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39</a:t>
            </a:fld>
            <a:endParaRPr lang="zh-CN" altLang="en-US"/>
          </a:p>
        </p:txBody>
      </p:sp>
    </p:spTree>
    <p:extLst>
      <p:ext uri="{BB962C8B-B14F-4D97-AF65-F5344CB8AC3E}">
        <p14:creationId xmlns:p14="http://schemas.microsoft.com/office/powerpoint/2010/main" val="860426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40</a:t>
            </a:fld>
            <a:endParaRPr lang="zh-CN" altLang="en-US"/>
          </a:p>
        </p:txBody>
      </p:sp>
    </p:spTree>
    <p:extLst>
      <p:ext uri="{BB962C8B-B14F-4D97-AF65-F5344CB8AC3E}">
        <p14:creationId xmlns:p14="http://schemas.microsoft.com/office/powerpoint/2010/main" val="2544883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E3EDC12-F521-4F0D-969E-7E505037F368}" type="slidenum">
              <a:rPr lang="zh-CN" altLang="en-US" smtClean="0"/>
              <a:t>41</a:t>
            </a:fld>
            <a:endParaRPr lang="zh-CN" altLang="en-US"/>
          </a:p>
        </p:txBody>
      </p:sp>
    </p:spTree>
    <p:extLst>
      <p:ext uri="{BB962C8B-B14F-4D97-AF65-F5344CB8AC3E}">
        <p14:creationId xmlns:p14="http://schemas.microsoft.com/office/powerpoint/2010/main" val="1957734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E3EDC12-F521-4F0D-969E-7E505037F368}" type="slidenum">
              <a:rPr lang="zh-CN" altLang="en-US" smtClean="0"/>
              <a:t>5</a:t>
            </a:fld>
            <a:endParaRPr lang="zh-CN" altLang="en-US"/>
          </a:p>
        </p:txBody>
      </p:sp>
    </p:spTree>
    <p:extLst>
      <p:ext uri="{BB962C8B-B14F-4D97-AF65-F5344CB8AC3E}">
        <p14:creationId xmlns:p14="http://schemas.microsoft.com/office/powerpoint/2010/main" val="67714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t>刺激计划实施后不久，许多经济学家和从业人员对中国地方政府的偿债能力提出了警告。更糟糕的是，中国政府甚至缺乏统计数字来衡量地方政府的总体未偿债务，监测地方政府融资机构的潜在违约风险。</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由于数据限制，在分析中排除了其他几个负债项目，如应付账款、先建后转、财政转贷以及其他单位和个人借款；</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应付账款、先建后转、财政转贷以及其他单位和个人借款；它们要么是常见的营运资金项目，要么是标准的地方</a:t>
            </a:r>
            <a:r>
              <a:rPr lang="en-US" altLang="zh-CN" sz="1200" dirty="0"/>
              <a:t>-</a:t>
            </a:r>
            <a:r>
              <a:rPr lang="zh-CN" altLang="zh-CN" sz="1200" dirty="0"/>
              <a:t>中央政府安排。</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其中城投债很多被理财产品购买，地方政府债由地方政府通过财政部发行。</a:t>
            </a: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EE3EDC12-F521-4F0D-969E-7E505037F368}" type="slidenum">
              <a:rPr lang="zh-CN" altLang="en-US" smtClean="0"/>
              <a:t>6</a:t>
            </a:fld>
            <a:endParaRPr lang="zh-CN" altLang="en-US"/>
          </a:p>
        </p:txBody>
      </p:sp>
    </p:spTree>
    <p:extLst>
      <p:ext uri="{BB962C8B-B14F-4D97-AF65-F5344CB8AC3E}">
        <p14:creationId xmlns:p14="http://schemas.microsoft.com/office/powerpoint/2010/main" val="110093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信托贷款（包括信托贷款和委托贷款）和</a:t>
            </a:r>
            <a:r>
              <a:rPr lang="zh-CN" altLang="en-US" sz="1200" dirty="0"/>
              <a:t>理财产品</a:t>
            </a:r>
            <a:r>
              <a:rPr lang="zh-CN" altLang="zh-CN" sz="1200" dirty="0"/>
              <a:t>在很大程度上是相互重叠的。</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银行的理财产品的资金可以用于购买信托公司的受益权，信托公司可以借此对企业借贷。而理财产品又在银行表外，是一种重要的影子银行渠道。本文聚焦于地方融资平台面临的贷款还款问题和随后崛起的影子银行之间的内在联系。</a:t>
            </a:r>
            <a:endParaRPr lang="zh-CN" altLang="zh-CN" sz="1200" dirty="0"/>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8</a:t>
            </a:fld>
            <a:endParaRPr lang="zh-CN" altLang="en-US"/>
          </a:p>
        </p:txBody>
      </p:sp>
    </p:spTree>
    <p:extLst>
      <p:ext uri="{BB962C8B-B14F-4D97-AF65-F5344CB8AC3E}">
        <p14:creationId xmlns:p14="http://schemas.microsoft.com/office/powerpoint/2010/main" val="2900356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WMPs</a:t>
            </a:r>
            <a:r>
              <a:rPr lang="zh-CN" altLang="zh-CN" sz="1200" dirty="0"/>
              <a:t>将很大一部分资金引入债券市场</a:t>
            </a:r>
            <a:r>
              <a:rPr lang="zh-CN" altLang="en-US" sz="1200" dirty="0"/>
              <a:t>。</a:t>
            </a:r>
            <a:r>
              <a:rPr lang="en-US" altLang="zh-CN" sz="1200" dirty="0"/>
              <a:t>Lei</a:t>
            </a:r>
            <a:r>
              <a:rPr lang="zh-CN" altLang="zh-CN" sz="1200" dirty="0"/>
              <a:t>等人（</a:t>
            </a:r>
            <a:r>
              <a:rPr lang="en-US" altLang="zh-CN" sz="1200" dirty="0"/>
              <a:t>2018</a:t>
            </a:r>
            <a:r>
              <a:rPr lang="zh-CN" altLang="zh-CN" sz="1200" dirty="0"/>
              <a:t>）估计，到</a:t>
            </a:r>
            <a:r>
              <a:rPr lang="en-US" altLang="zh-CN" sz="1200" dirty="0"/>
              <a:t>2017</a:t>
            </a:r>
            <a:r>
              <a:rPr lang="zh-CN" altLang="zh-CN" sz="1200" dirty="0"/>
              <a:t>年，在</a:t>
            </a:r>
            <a:r>
              <a:rPr lang="en-US" altLang="zh-CN" sz="1200" dirty="0"/>
              <a:t>18</a:t>
            </a:r>
            <a:r>
              <a:rPr lang="zh-CN" altLang="zh-CN" sz="1200" dirty="0"/>
              <a:t>万亿人民币的未偿还公司债券中，</a:t>
            </a:r>
            <a:r>
              <a:rPr lang="en-US" altLang="zh-CN" sz="1200" dirty="0"/>
              <a:t>38%</a:t>
            </a:r>
            <a:r>
              <a:rPr lang="zh-CN" altLang="zh-CN" sz="1200" dirty="0"/>
              <a:t>是由</a:t>
            </a:r>
            <a:r>
              <a:rPr lang="en-US" altLang="zh-CN" sz="1200" dirty="0"/>
              <a:t>WMPs</a:t>
            </a:r>
            <a:r>
              <a:rPr lang="zh-CN" altLang="zh-CN" sz="1200" dirty="0"/>
              <a:t>提供的资金；</a:t>
            </a:r>
            <a:r>
              <a:rPr lang="en-US" altLang="zh-CN" sz="1200" dirty="0"/>
              <a:t>2016</a:t>
            </a:r>
            <a:r>
              <a:rPr lang="zh-CN" altLang="zh-CN" sz="1200" dirty="0"/>
              <a:t>年这一数字为</a:t>
            </a:r>
            <a:r>
              <a:rPr lang="en-US" altLang="zh-CN" sz="1200" dirty="0"/>
              <a:t>40%</a:t>
            </a:r>
            <a:r>
              <a:rPr lang="zh-CN" altLang="zh-CN" sz="1200" dirty="0"/>
              <a:t>。</a:t>
            </a: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9</a:t>
            </a:fld>
            <a:endParaRPr lang="zh-CN" altLang="en-US"/>
          </a:p>
        </p:txBody>
      </p:sp>
    </p:spTree>
    <p:extLst>
      <p:ext uri="{BB962C8B-B14F-4D97-AF65-F5344CB8AC3E}">
        <p14:creationId xmlns:p14="http://schemas.microsoft.com/office/powerpoint/2010/main" val="1895657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ChinaBond</a:t>
            </a:r>
            <a:r>
              <a:rPr lang="zh-CN" altLang="zh-CN" sz="1200" kern="1200" dirty="0">
                <a:solidFill>
                  <a:schemeClr val="tx1"/>
                </a:solidFill>
                <a:effectLst/>
                <a:latin typeface="+mn-lt"/>
                <a:ea typeface="+mn-ea"/>
                <a:cs typeface="+mn-cs"/>
              </a:rPr>
              <a:t>的分类方法也与</a:t>
            </a:r>
            <a:r>
              <a:rPr lang="en-US" altLang="zh-CN" sz="1200" kern="1200" dirty="0">
                <a:solidFill>
                  <a:schemeClr val="tx1"/>
                </a:solidFill>
                <a:effectLst/>
                <a:latin typeface="+mn-lt"/>
                <a:ea typeface="+mn-ea"/>
                <a:cs typeface="+mn-cs"/>
              </a:rPr>
              <a:t>NAO</a:t>
            </a:r>
            <a:r>
              <a:rPr lang="zh-CN" altLang="zh-CN" sz="1200" kern="1200" dirty="0">
                <a:solidFill>
                  <a:schemeClr val="tx1"/>
                </a:solidFill>
                <a:effectLst/>
                <a:latin typeface="+mn-lt"/>
                <a:ea typeface="+mn-ea"/>
                <a:cs typeface="+mn-cs"/>
              </a:rPr>
              <a:t>的不同。我们遵循</a:t>
            </a:r>
            <a:r>
              <a:rPr lang="en-US" altLang="zh-CN" sz="1200" kern="1200" dirty="0" err="1">
                <a:solidFill>
                  <a:schemeClr val="tx1"/>
                </a:solidFill>
                <a:effectLst/>
                <a:latin typeface="+mn-lt"/>
                <a:ea typeface="+mn-ea"/>
                <a:cs typeface="+mn-cs"/>
              </a:rPr>
              <a:t>ChinaBond</a:t>
            </a:r>
            <a:r>
              <a:rPr lang="zh-CN" altLang="zh-CN" sz="1200" kern="1200" dirty="0">
                <a:solidFill>
                  <a:schemeClr val="tx1"/>
                </a:solidFill>
                <a:effectLst/>
                <a:latin typeface="+mn-lt"/>
                <a:ea typeface="+mn-ea"/>
                <a:cs typeface="+mn-cs"/>
              </a:rPr>
              <a:t>（也就是</a:t>
            </a:r>
            <a:r>
              <a:rPr lang="en-US" altLang="zh-CN" sz="1200" kern="1200" dirty="0">
                <a:solidFill>
                  <a:schemeClr val="tx1"/>
                </a:solidFill>
                <a:effectLst/>
                <a:latin typeface="+mn-lt"/>
                <a:ea typeface="+mn-ea"/>
                <a:cs typeface="+mn-cs"/>
              </a:rPr>
              <a:t>WIND</a:t>
            </a:r>
            <a:r>
              <a:rPr lang="zh-CN" altLang="zh-CN" sz="1200" kern="1200" dirty="0">
                <a:solidFill>
                  <a:schemeClr val="tx1"/>
                </a:solidFill>
                <a:effectLst/>
                <a:latin typeface="+mn-lt"/>
                <a:ea typeface="+mn-ea"/>
                <a:cs typeface="+mn-cs"/>
              </a:rPr>
              <a:t>）的分类，原因有三：（</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ChinaBond</a:t>
            </a:r>
            <a:r>
              <a:rPr lang="zh-CN" altLang="zh-CN" sz="1200" kern="1200" dirty="0">
                <a:solidFill>
                  <a:schemeClr val="tx1"/>
                </a:solidFill>
                <a:effectLst/>
                <a:latin typeface="+mn-lt"/>
                <a:ea typeface="+mn-ea"/>
                <a:cs typeface="+mn-cs"/>
              </a:rPr>
              <a:t>的分类在市场参与者中被广泛使用；（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NAO</a:t>
            </a:r>
            <a:r>
              <a:rPr lang="zh-CN" altLang="zh-CN" sz="1200" kern="1200" dirty="0">
                <a:solidFill>
                  <a:schemeClr val="tx1"/>
                </a:solidFill>
                <a:effectLst/>
                <a:latin typeface="+mn-lt"/>
                <a:ea typeface="+mn-ea"/>
                <a:cs typeface="+mn-cs"/>
              </a:rPr>
              <a:t>的债券流通数据只有</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月的数据；（</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）我们的主要实证分析是基于</a:t>
            </a:r>
            <a:r>
              <a:rPr lang="en-US" altLang="zh-CN" sz="1200" kern="1200" dirty="0">
                <a:solidFill>
                  <a:schemeClr val="tx1"/>
                </a:solidFill>
                <a:effectLst/>
                <a:latin typeface="+mn-lt"/>
                <a:ea typeface="+mn-ea"/>
                <a:cs typeface="+mn-cs"/>
              </a:rPr>
              <a:t>WIND</a:t>
            </a:r>
            <a:r>
              <a:rPr lang="zh-CN" altLang="zh-CN" sz="1200" kern="1200" dirty="0">
                <a:solidFill>
                  <a:schemeClr val="tx1"/>
                </a:solidFill>
                <a:effectLst/>
                <a:latin typeface="+mn-lt"/>
                <a:ea typeface="+mn-ea"/>
                <a:cs typeface="+mn-cs"/>
              </a:rPr>
              <a:t>的单个</a:t>
            </a:r>
            <a:r>
              <a:rPr lang="en-US" altLang="zh-CN" sz="1200" kern="1200" dirty="0">
                <a:solidFill>
                  <a:schemeClr val="tx1"/>
                </a:solidFill>
                <a:effectLst/>
                <a:latin typeface="+mn-lt"/>
                <a:ea typeface="+mn-ea"/>
                <a:cs typeface="+mn-cs"/>
              </a:rPr>
              <a:t>MCBs</a:t>
            </a:r>
            <a:r>
              <a:rPr lang="zh-CN" altLang="zh-CN" sz="1200" kern="1200" dirty="0">
                <a:solidFill>
                  <a:schemeClr val="tx1"/>
                </a:solidFill>
                <a:effectLst/>
                <a:latin typeface="+mn-lt"/>
                <a:ea typeface="+mn-ea"/>
                <a:cs typeface="+mn-cs"/>
              </a:rPr>
              <a:t>数据。</a:t>
            </a:r>
          </a:p>
          <a:p>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10</a:t>
            </a:fld>
            <a:endParaRPr lang="zh-CN" altLang="en-US"/>
          </a:p>
        </p:txBody>
      </p:sp>
    </p:spTree>
    <p:extLst>
      <p:ext uri="{BB962C8B-B14F-4D97-AF65-F5344CB8AC3E}">
        <p14:creationId xmlns:p14="http://schemas.microsoft.com/office/powerpoint/2010/main" val="10656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作者阅读了融资平台的城投债发行报告，按照用途分为银行贷款借新还旧，投资和其他目的。</a:t>
            </a:r>
            <a:endParaRPr kumimoji="1" lang="zh-CN" altLang="en-US" dirty="0"/>
          </a:p>
        </p:txBody>
      </p:sp>
      <p:sp>
        <p:nvSpPr>
          <p:cNvPr id="4" name="灯片编号占位符 3"/>
          <p:cNvSpPr>
            <a:spLocks noGrp="1"/>
          </p:cNvSpPr>
          <p:nvPr>
            <p:ph type="sldNum" sz="quarter" idx="5"/>
          </p:nvPr>
        </p:nvSpPr>
        <p:spPr/>
        <p:txBody>
          <a:bodyPr/>
          <a:lstStyle/>
          <a:p>
            <a:fld id="{EE3EDC12-F521-4F0D-969E-7E505037F368}" type="slidenum">
              <a:rPr lang="zh-CN" altLang="en-US" smtClean="0"/>
              <a:t>11</a:t>
            </a:fld>
            <a:endParaRPr lang="zh-CN" altLang="en-US"/>
          </a:p>
        </p:txBody>
      </p:sp>
    </p:spTree>
    <p:extLst>
      <p:ext uri="{BB962C8B-B14F-4D97-AF65-F5344CB8AC3E}">
        <p14:creationId xmlns:p14="http://schemas.microsoft.com/office/powerpoint/2010/main" val="334787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114000"/>
              </a:lnSpc>
              <a:defRPr sz="5400" spc="-38" baseline="0">
                <a:solidFill>
                  <a:schemeClr val="tx1">
                    <a:lumMod val="85000"/>
                    <a:lumOff val="15000"/>
                  </a:schemeClr>
                </a:solidFill>
                <a:latin typeface="方正姚体" panose="02010601030101010101" pitchFamily="2" charset="-122"/>
                <a:ea typeface="方正姚体" panose="02010601030101010101" pitchFamily="2"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ctr">
              <a:buNone/>
              <a:defRPr sz="2800" cap="all" spc="150" baseline="0">
                <a:solidFill>
                  <a:schemeClr val="tx2"/>
                </a:solidFill>
                <a:latin typeface="+mn-lt"/>
                <a:ea typeface="华文新魏" panose="02010800040101010101" pitchFamily="2" charset="-122"/>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97284" y="6459791"/>
            <a:ext cx="1920000" cy="365125"/>
          </a:xfrm>
        </p:spPr>
        <p:txBody>
          <a:bodyPr/>
          <a:lstStyle/>
          <a:p>
            <a:fld id="{73B7C543-3210-6142-BFC9-7DF1F8020548}" type="datetime1">
              <a:rPr lang="zh-CN" altLang="en-US" smtClean="0"/>
              <a:t>2022/11/17</a:t>
            </a:fld>
            <a:endParaRPr lang="en-US" dirty="0"/>
          </a:p>
        </p:txBody>
      </p:sp>
      <p:sp>
        <p:nvSpPr>
          <p:cNvPr id="5" name="Footer Placeholder 4"/>
          <p:cNvSpPr>
            <a:spLocks noGrp="1"/>
          </p:cNvSpPr>
          <p:nvPr>
            <p:ph type="ftr" sz="quarter" idx="11"/>
          </p:nvPr>
        </p:nvSpPr>
        <p:spPr>
          <a:xfrm>
            <a:off x="3216000" y="6459791"/>
            <a:ext cx="5760000" cy="365125"/>
          </a:xfrm>
        </p:spPr>
        <p:txBody>
          <a:bodyPr/>
          <a:lstStyle/>
          <a:p>
            <a:r>
              <a:rPr lang="zh-CN" altLang="en-US"/>
              <a:t>中国地方政府的融资</a:t>
            </a:r>
            <a:r>
              <a:rPr lang="en-US" altLang="zh-CN"/>
              <a:t>——</a:t>
            </a:r>
            <a:r>
              <a:rPr lang="zh-CN" altLang="en-US"/>
              <a:t>影子银行</a:t>
            </a:r>
            <a:endParaRPr lang="en-US" dirty="0"/>
          </a:p>
        </p:txBody>
      </p:sp>
      <p:sp>
        <p:nvSpPr>
          <p:cNvPr id="6" name="Slide Number Placeholder 5"/>
          <p:cNvSpPr>
            <a:spLocks noGrp="1"/>
          </p:cNvSpPr>
          <p:nvPr>
            <p:ph type="sldNum" sz="quarter" idx="12"/>
          </p:nvPr>
        </p:nvSpPr>
        <p:spPr/>
        <p:txBody>
          <a:bodyPr/>
          <a:lstStyle/>
          <a:p>
            <a:fld id="{03C3F5E1-8BEB-46F8-B0C6-3051342B5E98}"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472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F7A13F8-49CF-BC49-914C-8E8D055FF9D2}" type="datetime1">
              <a:rPr lang="zh-CN" altLang="en-US" smtClean="0"/>
              <a:t>2022/11/17</a:t>
            </a:fld>
            <a:endParaRPr lang="en-US"/>
          </a:p>
        </p:txBody>
      </p:sp>
      <p:sp>
        <p:nvSpPr>
          <p:cNvPr id="5" name="Footer Placeholder 4"/>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a:p>
        </p:txBody>
      </p:sp>
      <p:sp>
        <p:nvSpPr>
          <p:cNvPr id="6" name="Slide Number Placeholder 5"/>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1866478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4"/>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414778"/>
            <a:ext cx="7734300"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8FC7F5B-8EC6-1043-A386-C1D3910FC9B6}" type="datetime1">
              <a:rPr lang="zh-CN" altLang="en-US" smtClean="0"/>
              <a:t>2022/11/17</a:t>
            </a:fld>
            <a:endParaRPr lang="en-US"/>
          </a:p>
        </p:txBody>
      </p:sp>
      <p:sp>
        <p:nvSpPr>
          <p:cNvPr id="5" name="Footer Placeholder 4"/>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a:p>
        </p:txBody>
      </p:sp>
      <p:sp>
        <p:nvSpPr>
          <p:cNvPr id="6" name="Slide Number Placeholder 5"/>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1739179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628782"/>
      </p:ext>
    </p:extLst>
  </p:cSld>
  <p:clrMapOvr>
    <a:masterClrMapping/>
  </p:clrMapOvr>
  <p:transition spd="slow"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9"/>
            <a:ext cx="10058400" cy="700949"/>
          </a:xfrm>
        </p:spPr>
        <p:txBody>
          <a:bodyPr/>
          <a:lstStyle>
            <a:lvl1pPr marL="0">
              <a:defRPr sz="28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502920" indent="-457200">
              <a:lnSpc>
                <a:spcPct val="110000"/>
              </a:lnSpc>
              <a:buClr>
                <a:srgbClr val="92D050"/>
              </a:buClr>
              <a:buFont typeface="Wingdings" panose="05000000000000000000" pitchFamily="2" charset="2"/>
              <a:buChar char=""/>
              <a:defRPr sz="2800" baseline="0">
                <a:latin typeface="+mn-lt"/>
                <a:ea typeface="+mn-ea"/>
              </a:defRPr>
            </a:lvl1pPr>
            <a:lvl2pPr marL="961200" indent="-365760">
              <a:lnSpc>
                <a:spcPct val="110000"/>
              </a:lnSpc>
              <a:buClr>
                <a:srgbClr val="FF5050"/>
              </a:buClr>
              <a:buFont typeface="Wingdings" panose="05000000000000000000" pitchFamily="2" charset="2"/>
              <a:buChar char=""/>
              <a:defRPr sz="2400" baseline="0">
                <a:latin typeface="+mn-lt"/>
                <a:ea typeface="+mn-ea"/>
              </a:defRPr>
            </a:lvl2pPr>
            <a:lvl3pPr marL="1328400" indent="-273600">
              <a:lnSpc>
                <a:spcPct val="110000"/>
              </a:lnSpc>
              <a:buFont typeface="Wingdings" panose="05000000000000000000" pitchFamily="2" charset="2"/>
              <a:buChar char="ü"/>
              <a:defRPr sz="2400"/>
            </a:lvl3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sz="1600" baseline="0"/>
            </a:lvl1pPr>
          </a:lstStyle>
          <a:p>
            <a:fld id="{C8AFFF0F-AE7D-8C4E-BD75-14593DDB1978}" type="datetime1">
              <a:rPr lang="zh-CN" altLang="en-US" smtClean="0"/>
              <a:t>2022/11/17</a:t>
            </a:fld>
            <a:endParaRPr lang="en-US" dirty="0"/>
          </a:p>
        </p:txBody>
      </p:sp>
      <p:sp>
        <p:nvSpPr>
          <p:cNvPr id="5" name="Footer Placeholder 4"/>
          <p:cNvSpPr>
            <a:spLocks noGrp="1"/>
          </p:cNvSpPr>
          <p:nvPr>
            <p:ph type="ftr" sz="quarter" idx="11"/>
          </p:nvPr>
        </p:nvSpPr>
        <p:spPr/>
        <p:txBody>
          <a:bodyPr/>
          <a:lstStyle>
            <a:lvl1pPr>
              <a:defRPr sz="1600" baseline="0"/>
            </a:lvl1pPr>
          </a:lstStyle>
          <a:p>
            <a:r>
              <a:rPr lang="zh-CN" altLang="en-US"/>
              <a:t>中国地方政府的融资</a:t>
            </a:r>
            <a:r>
              <a:rPr lang="en-US" altLang="zh-CN"/>
              <a:t>——</a:t>
            </a:r>
            <a:r>
              <a:rPr lang="zh-CN" altLang="en-US"/>
              <a:t>影子银行</a:t>
            </a:r>
            <a:endParaRPr lang="en-US" dirty="0"/>
          </a:p>
        </p:txBody>
      </p:sp>
      <p:sp>
        <p:nvSpPr>
          <p:cNvPr id="6" name="Slide Number Placeholder 5"/>
          <p:cNvSpPr>
            <a:spLocks noGrp="1"/>
          </p:cNvSpPr>
          <p:nvPr>
            <p:ph type="sldNum" sz="quarter" idx="12"/>
          </p:nvPr>
        </p:nvSpPr>
        <p:spPr/>
        <p:txBody>
          <a:bodyPr/>
          <a:lstStyle>
            <a:lvl1pPr>
              <a:defRPr sz="1600"/>
            </a:lvl1pPr>
          </a:lstStyle>
          <a:p>
            <a:fld id="{03C3F5E1-8BEB-46F8-B0C6-3051342B5E98}" type="slidenum">
              <a:rPr lang="en-US" smtClean="0"/>
              <a:pPr/>
              <a:t>‹#›</a:t>
            </a:fld>
            <a:endParaRPr lang="en-US" dirty="0"/>
          </a:p>
        </p:txBody>
      </p:sp>
    </p:spTree>
    <p:extLst>
      <p:ext uri="{BB962C8B-B14F-4D97-AF65-F5344CB8AC3E}">
        <p14:creationId xmlns:p14="http://schemas.microsoft.com/office/powerpoint/2010/main" val="591124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4050" b="0">
                <a:solidFill>
                  <a:schemeClr val="tx1">
                    <a:lumMod val="85000"/>
                    <a:lumOff val="15000"/>
                  </a:schemeClr>
                </a:solidFill>
                <a:latin typeface="方正姚体" panose="02010601030101010101" pitchFamily="2" charset="-122"/>
                <a:ea typeface="方正姚体" panose="02010601030101010101" pitchFamily="2" charset="-122"/>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8BE3A87-7CD5-AA46-AD73-F0EC9B5899D8}" type="datetime1">
              <a:rPr lang="zh-CN" altLang="en-US" smtClean="0"/>
              <a:t>2022/11/17</a:t>
            </a:fld>
            <a:endParaRPr lang="en-US"/>
          </a:p>
        </p:txBody>
      </p:sp>
      <p:sp>
        <p:nvSpPr>
          <p:cNvPr id="5" name="Footer Placeholder 4"/>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a:p>
        </p:txBody>
      </p:sp>
      <p:sp>
        <p:nvSpPr>
          <p:cNvPr id="6" name="Slide Number Placeholder 5"/>
          <p:cNvSpPr>
            <a:spLocks noGrp="1"/>
          </p:cNvSpPr>
          <p:nvPr>
            <p:ph type="sldNum" sz="quarter" idx="12"/>
          </p:nvPr>
        </p:nvSpPr>
        <p:spPr/>
        <p:txBody>
          <a:bodyPr/>
          <a:lstStyle/>
          <a:p>
            <a:fld id="{03C3F5E1-8BEB-46F8-B0C6-3051342B5E98}"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55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9"/>
            <a:ext cx="10058400" cy="700949"/>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194816"/>
            <a:ext cx="4937760" cy="4674278"/>
          </a:xfrm>
        </p:spPr>
        <p:txBody>
          <a:bodyPr/>
          <a:lstStyle>
            <a:lvl1pPr>
              <a:defRPr sz="2800"/>
            </a:lvl1pPr>
            <a:lvl2pPr>
              <a:defRPr sz="2400"/>
            </a:lvl2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194822"/>
            <a:ext cx="4937760" cy="4674279"/>
          </a:xfrm>
        </p:spPr>
        <p:txBody>
          <a:bodyPr/>
          <a:lstStyle>
            <a:lvl1pPr>
              <a:defRPr sz="2800"/>
            </a:lvl1pPr>
            <a:lvl2pPr>
              <a:defRPr sz="2400"/>
            </a:lvl2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68C462F-B43A-9842-9DAF-63698C997F27}" type="datetime1">
              <a:rPr lang="zh-CN" altLang="en-US" smtClean="0"/>
              <a:t>2022/11/17</a:t>
            </a:fld>
            <a:endParaRPr lang="en-US"/>
          </a:p>
        </p:txBody>
      </p:sp>
      <p:sp>
        <p:nvSpPr>
          <p:cNvPr id="6" name="Footer Placeholder 5"/>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a:p>
        </p:txBody>
      </p:sp>
      <p:sp>
        <p:nvSpPr>
          <p:cNvPr id="7" name="Slide Number Placeholder 6"/>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1201915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9"/>
            <a:ext cx="10058400" cy="70094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187684"/>
            <a:ext cx="493776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1097280" y="2124098"/>
            <a:ext cx="4937760" cy="38364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199876"/>
            <a:ext cx="493776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6217920" y="2124098"/>
            <a:ext cx="4937760" cy="38364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760D9CC-E2E6-1848-AD87-A4B40D39A963}" type="datetime1">
              <a:rPr lang="zh-CN" altLang="en-US" smtClean="0"/>
              <a:t>2022/11/17</a:t>
            </a:fld>
            <a:endParaRPr lang="en-US"/>
          </a:p>
        </p:txBody>
      </p:sp>
      <p:sp>
        <p:nvSpPr>
          <p:cNvPr id="8" name="Footer Placeholder 7"/>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a:p>
        </p:txBody>
      </p:sp>
      <p:sp>
        <p:nvSpPr>
          <p:cNvPr id="9" name="Slide Number Placeholder 8"/>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4089801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1097284" y="6479669"/>
            <a:ext cx="1920000" cy="365125"/>
          </a:xfrm>
        </p:spPr>
        <p:txBody>
          <a:bodyPr/>
          <a:lstStyle/>
          <a:p>
            <a:fld id="{52674F1C-790F-8048-8EE4-8102237C96EF}" type="datetime1">
              <a:rPr lang="zh-CN" altLang="en-US" smtClean="0"/>
              <a:t>2022/11/17</a:t>
            </a:fld>
            <a:endParaRPr lang="en-US"/>
          </a:p>
        </p:txBody>
      </p:sp>
      <p:sp>
        <p:nvSpPr>
          <p:cNvPr id="4" name="Footer Placeholder 3"/>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a:p>
        </p:txBody>
      </p:sp>
      <p:sp>
        <p:nvSpPr>
          <p:cNvPr id="5" name="Slide Number Placeholder 4"/>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4139750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4058C6B-6402-B94A-AEA4-E0F2055067AC}" type="datetime1">
              <a:rPr lang="zh-CN" altLang="en-US" smtClean="0"/>
              <a:t>2022/11/17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solidFill>
                  <a:schemeClr val="tx1"/>
                </a:solidFill>
              </a:rPr>
              <a:t>中国地方政府的融资</a:t>
            </a:r>
            <a:r>
              <a:rPr lang="en-US" altLang="zh-CN">
                <a:solidFill>
                  <a:schemeClr val="tx1"/>
                </a:solidFill>
              </a:rPr>
              <a:t>——</a:t>
            </a:r>
            <a:r>
              <a:rPr lang="zh-CN" altLang="en-US">
                <a:solidFill>
                  <a:schemeClr val="tx1"/>
                </a:solidFill>
              </a:rPr>
              <a:t>影子银行</a:t>
            </a:r>
            <a:endParaRPr lang="en-US" dirty="0">
              <a:solidFill>
                <a:schemeClr val="tx1"/>
              </a:solidFill>
            </a:endParaRPr>
          </a:p>
        </p:txBody>
      </p:sp>
      <p:sp>
        <p:nvSpPr>
          <p:cNvPr id="9" name="Slide Number Placeholder 8"/>
          <p:cNvSpPr>
            <a:spLocks noGrp="1"/>
          </p:cNvSpPr>
          <p:nvPr>
            <p:ph type="sldNum" sz="quarter" idx="12"/>
          </p:nvPr>
        </p:nvSpPr>
        <p:spPr/>
        <p:txBody>
          <a:bodyPr/>
          <a:lstStyle/>
          <a:p>
            <a:fld id="{03C3F5E1-8BEB-46F8-B0C6-3051342B5E98}" type="slidenum">
              <a:rPr lang="en-US" smtClean="0"/>
              <a:t>‹#›</a:t>
            </a:fld>
            <a:endParaRPr lang="en-US" dirty="0"/>
          </a:p>
        </p:txBody>
      </p:sp>
    </p:spTree>
    <p:extLst>
      <p:ext uri="{BB962C8B-B14F-4D97-AF65-F5344CB8AC3E}">
        <p14:creationId xmlns:p14="http://schemas.microsoft.com/office/powerpoint/2010/main" val="130550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21"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a:xfrm>
            <a:off x="465515" y="6459791"/>
            <a:ext cx="2618511" cy="365125"/>
          </a:xfrm>
        </p:spPr>
        <p:txBody>
          <a:bodyPr/>
          <a:lstStyle>
            <a:lvl1pPr algn="l">
              <a:defRPr/>
            </a:lvl1pPr>
          </a:lstStyle>
          <a:p>
            <a:fld id="{ACE92BEB-FC58-694E-BDCA-3CE9A42CF414}" type="datetime1">
              <a:rPr lang="zh-CN" altLang="en-US" smtClean="0"/>
              <a:t>2022/11/17</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1"/>
                </a:solidFill>
              </a:defRPr>
            </a:lvl1pPr>
          </a:lstStyle>
          <a:p>
            <a:r>
              <a:rPr lang="zh-CN" altLang="en-US"/>
              <a:t>中国地方政府的融资</a:t>
            </a:r>
            <a:r>
              <a:rPr lang="en-US" altLang="zh-CN"/>
              <a:t>——</a:t>
            </a:r>
            <a:r>
              <a:rPr lang="zh-CN" altLang="en-US"/>
              <a:t>影子银行</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03C3F5E1-8BEB-46F8-B0C6-3051342B5E98}" type="slidenum">
              <a:rPr lang="en-US" smtClean="0"/>
              <a:pPr/>
              <a:t>‹#›</a:t>
            </a:fld>
            <a:endParaRPr lang="en-US" dirty="0"/>
          </a:p>
        </p:txBody>
      </p:sp>
    </p:spTree>
    <p:extLst>
      <p:ext uri="{BB962C8B-B14F-4D97-AF65-F5344CB8AC3E}">
        <p14:creationId xmlns:p14="http://schemas.microsoft.com/office/powerpoint/2010/main" val="1985254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4"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27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0" y="0"/>
            <a:ext cx="12191985" cy="4915076"/>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6131575-F977-AE43-BB6D-8F09B15A6099}" type="datetime1">
              <a:rPr lang="zh-CN" altLang="en-US" smtClean="0"/>
              <a:t>2022/11/17</a:t>
            </a:fld>
            <a:endParaRPr lang="en-US"/>
          </a:p>
        </p:txBody>
      </p:sp>
      <p:sp>
        <p:nvSpPr>
          <p:cNvPr id="6" name="Footer Placeholder 5"/>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a:p>
        </p:txBody>
      </p:sp>
      <p:sp>
        <p:nvSpPr>
          <p:cNvPr id="7" name="Slide Number Placeholder 6"/>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406813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707530"/>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207008"/>
            <a:ext cx="10058400" cy="4662086"/>
          </a:xfrm>
          <a:prstGeom prst="rect">
            <a:avLst/>
          </a:prstGeom>
        </p:spPr>
        <p:txBody>
          <a:bodyPr vert="horz" lIns="0" tIns="45720" rIns="0" bIns="45720" rtlCol="0">
            <a:normAutofit/>
          </a:bodyPr>
          <a:lstStyle/>
          <a:p>
            <a:pPr marL="288036" marR="0" lvl="1" indent="-68580" algn="l" defTabSz="685800" rtl="0" eaLnBrk="1" fontAlgn="auto" latinLnBrk="0" hangingPunct="1">
              <a:lnSpc>
                <a:spcPct val="90000"/>
              </a:lnSpc>
              <a:spcBef>
                <a:spcPts val="900"/>
              </a:spcBef>
              <a:spcAft>
                <a:spcPts val="150"/>
              </a:spcAft>
              <a:buClr>
                <a:srgbClr val="4775FF"/>
              </a:buClr>
              <a:buSzPct val="100000"/>
              <a:buFont typeface="Calibri" panose="020F0502020204030204" pitchFamily="34" charset="0"/>
              <a:buChar char=" "/>
              <a:tabLst/>
              <a:defRPr/>
            </a:pPr>
            <a:r>
              <a:rPr kumimoji="0" lang="zh-CN" altLang="en-US" sz="2400" b="0" i="0" u="none" strike="noStrike" kern="1200" cap="none" spc="0" normalizeH="0" baseline="0" noProof="0" dirty="0">
                <a:ln>
                  <a:noFill/>
                </a:ln>
                <a:solidFill>
                  <a:srgbClr val="000000">
                    <a:lumMod val="75000"/>
                    <a:lumOff val="25000"/>
                  </a:srgbClr>
                </a:solidFill>
                <a:effectLst/>
                <a:uLnTx/>
                <a:uFillTx/>
                <a:latin typeface="+mn-lt"/>
                <a:ea typeface="+mn-ea"/>
                <a:cs typeface="+mn-cs"/>
              </a:rPr>
              <a:t>编辑母版文本样式</a:t>
            </a:r>
          </a:p>
          <a:p>
            <a:pPr marL="493776" marR="0" lvl="2"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tabLst/>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mn-lt"/>
                <a:ea typeface="+mn-ea"/>
                <a:cs typeface="+mn-cs"/>
              </a:rPr>
              <a:t>第二级</a:t>
            </a:r>
          </a:p>
          <a:p>
            <a:pPr marL="425196" marR="0" lvl="2"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tabLst/>
              <a:defRPr/>
            </a:pPr>
            <a:r>
              <a:rPr kumimoji="0" lang="zh-CN" altLang="en-US" sz="1200" b="0" i="0" u="none" strike="noStrike" kern="1200" cap="none" spc="0" normalizeH="0" baseline="0" noProof="0" dirty="0">
                <a:ln>
                  <a:noFill/>
                </a:ln>
                <a:solidFill>
                  <a:srgbClr val="000000">
                    <a:lumMod val="75000"/>
                    <a:lumOff val="25000"/>
                  </a:srgbClr>
                </a:solidFill>
                <a:effectLst/>
                <a:uLnTx/>
                <a:uFillTx/>
                <a:latin typeface="+mn-lt"/>
                <a:ea typeface="+mn-ea"/>
                <a:cs typeface="+mn-cs"/>
              </a:rPr>
              <a:t>第三级</a:t>
            </a:r>
          </a:p>
          <a:p>
            <a:pPr marL="562356" marR="0" lvl="3"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tabLst/>
              <a:defRPr/>
            </a:pPr>
            <a:r>
              <a:rPr kumimoji="0" lang="zh-CN" altLang="en-US" sz="1050" b="0" i="0" u="none" strike="noStrike" kern="1200" cap="none" spc="0" normalizeH="0" baseline="0" noProof="0" dirty="0">
                <a:ln>
                  <a:noFill/>
                </a:ln>
                <a:solidFill>
                  <a:srgbClr val="000000">
                    <a:lumMod val="75000"/>
                    <a:lumOff val="25000"/>
                  </a:srgbClr>
                </a:solidFill>
                <a:effectLst/>
                <a:uLnTx/>
                <a:uFillTx/>
                <a:latin typeface="+mn-lt"/>
                <a:ea typeface="+mn-ea"/>
                <a:cs typeface="+mn-cs"/>
              </a:rPr>
              <a:t>第四级</a:t>
            </a:r>
          </a:p>
          <a:p>
            <a:pPr marL="699516" marR="0" lvl="4"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tabLst/>
              <a:defRPr/>
            </a:pPr>
            <a:r>
              <a:rPr kumimoji="0" lang="zh-CN" altLang="en-US" sz="1050" b="0" i="0" u="none" strike="noStrike" kern="1200" cap="none" spc="0" normalizeH="0" baseline="0" noProof="0" dirty="0">
                <a:ln>
                  <a:noFill/>
                </a:ln>
                <a:solidFill>
                  <a:srgbClr val="000000">
                    <a:lumMod val="75000"/>
                    <a:lumOff val="25000"/>
                  </a:srgbClr>
                </a:solidFill>
                <a:effectLst/>
                <a:uLnTx/>
                <a:uFillTx/>
                <a:latin typeface="+mn-lt"/>
                <a:ea typeface="+mn-ea"/>
                <a:cs typeface="+mn-cs"/>
              </a:rPr>
              <a:t>第五级</a:t>
            </a:r>
            <a:endParaRPr lang="en-US" dirty="0"/>
          </a:p>
        </p:txBody>
      </p:sp>
      <p:sp>
        <p:nvSpPr>
          <p:cNvPr id="4" name="Date Placeholder 3"/>
          <p:cNvSpPr>
            <a:spLocks noGrp="1"/>
          </p:cNvSpPr>
          <p:nvPr>
            <p:ph type="dt" sz="half" idx="2"/>
          </p:nvPr>
        </p:nvSpPr>
        <p:spPr>
          <a:xfrm>
            <a:off x="1097284" y="6459791"/>
            <a:ext cx="1920000" cy="365125"/>
          </a:xfrm>
          <a:prstGeom prst="rect">
            <a:avLst/>
          </a:prstGeom>
        </p:spPr>
        <p:txBody>
          <a:bodyPr vert="horz" lIns="91440" tIns="45720" rIns="91440" bIns="45720" rtlCol="0" anchor="ctr"/>
          <a:lstStyle>
            <a:lvl1pPr algn="l">
              <a:defRPr sz="1600">
                <a:solidFill>
                  <a:schemeClr val="tx1"/>
                </a:solidFill>
              </a:defRPr>
            </a:lvl1pPr>
          </a:lstStyle>
          <a:p>
            <a:fld id="{4BF85868-117F-8E4B-8087-6EE88F9023DC}" type="datetime1">
              <a:rPr lang="zh-CN" altLang="en-US" smtClean="0"/>
              <a:t>2022/11/17</a:t>
            </a:fld>
            <a:endParaRPr lang="en-US" dirty="0"/>
          </a:p>
        </p:txBody>
      </p:sp>
      <p:sp>
        <p:nvSpPr>
          <p:cNvPr id="5" name="Footer Placeholder 4"/>
          <p:cNvSpPr>
            <a:spLocks noGrp="1"/>
          </p:cNvSpPr>
          <p:nvPr>
            <p:ph type="ftr" sz="quarter" idx="3"/>
          </p:nvPr>
        </p:nvSpPr>
        <p:spPr>
          <a:xfrm>
            <a:off x="3216000" y="6459791"/>
            <a:ext cx="5760000" cy="365125"/>
          </a:xfrm>
          <a:prstGeom prst="rect">
            <a:avLst/>
          </a:prstGeom>
        </p:spPr>
        <p:txBody>
          <a:bodyPr vert="horz" lIns="91440" tIns="45720" rIns="91440" bIns="45720" rtlCol="0" anchor="ctr"/>
          <a:lstStyle>
            <a:lvl1pPr algn="ctr">
              <a:defRPr sz="1600" cap="all" baseline="0">
                <a:solidFill>
                  <a:schemeClr val="tx1"/>
                </a:solidFill>
              </a:defRPr>
            </a:lvl1pPr>
          </a:lstStyle>
          <a:p>
            <a:r>
              <a:rPr lang="zh-CN" altLang="en-US"/>
              <a:t>中国地方政府的融资</a:t>
            </a:r>
            <a:r>
              <a:rPr lang="en-US" altLang="zh-CN"/>
              <a:t>——</a:t>
            </a:r>
            <a:r>
              <a:rPr lang="zh-CN" altLang="en-US"/>
              <a:t>影子银行</a:t>
            </a:r>
            <a:endParaRPr lang="en-US" dirty="0"/>
          </a:p>
        </p:txBody>
      </p:sp>
      <p:sp>
        <p:nvSpPr>
          <p:cNvPr id="6" name="Slide Number Placeholder 5"/>
          <p:cNvSpPr>
            <a:spLocks noGrp="1"/>
          </p:cNvSpPr>
          <p:nvPr>
            <p:ph type="sldNum" sz="quarter" idx="4"/>
          </p:nvPr>
        </p:nvSpPr>
        <p:spPr>
          <a:xfrm>
            <a:off x="9900462" y="6459791"/>
            <a:ext cx="1312025" cy="365125"/>
          </a:xfrm>
          <a:prstGeom prst="rect">
            <a:avLst/>
          </a:prstGeom>
        </p:spPr>
        <p:txBody>
          <a:bodyPr vert="horz" lIns="91440" tIns="45720" rIns="91440" bIns="45720" rtlCol="0" anchor="ctr"/>
          <a:lstStyle>
            <a:lvl1pPr algn="r">
              <a:defRPr sz="1600">
                <a:solidFill>
                  <a:schemeClr val="tx1"/>
                </a:solidFill>
              </a:defRPr>
            </a:lvl1pPr>
          </a:lstStyle>
          <a:p>
            <a:fld id="{03C3F5E1-8BEB-46F8-B0C6-3051342B5E98}" type="slidenum">
              <a:rPr lang="en-US" smtClean="0"/>
              <a:pPr/>
              <a:t>‹#›</a:t>
            </a:fld>
            <a:endParaRPr lang="en-US" dirty="0"/>
          </a:p>
        </p:txBody>
      </p:sp>
      <p:cxnSp>
        <p:nvCxnSpPr>
          <p:cNvPr id="10" name="Straight Connector 9"/>
          <p:cNvCxnSpPr/>
          <p:nvPr/>
        </p:nvCxnSpPr>
        <p:spPr>
          <a:xfrm>
            <a:off x="1030972" y="994133"/>
            <a:ext cx="10241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49895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p:txStyles>
    <p:titleStyle>
      <a:lvl1pPr algn="l" defTabSz="685800" rtl="0" eaLnBrk="1" latinLnBrk="0" hangingPunct="1">
        <a:lnSpc>
          <a:spcPct val="85000"/>
        </a:lnSpc>
        <a:spcBef>
          <a:spcPct val="0"/>
        </a:spcBef>
        <a:buNone/>
        <a:defRPr sz="2800" kern="1200" spc="-38" baseline="0">
          <a:solidFill>
            <a:schemeClr val="tx1">
              <a:lumMod val="75000"/>
              <a:lumOff val="25000"/>
            </a:schemeClr>
          </a:solidFill>
          <a:latin typeface="+mj-lt"/>
          <a:ea typeface="+mj-ea"/>
          <a:cs typeface="+mj-cs"/>
        </a:defRPr>
      </a:lvl1pPr>
    </p:titleStyle>
    <p:bodyStyle>
      <a:lvl1pPr marL="91440" marR="0" indent="-68580" algn="l" defTabSz="685800" rtl="0" eaLnBrk="1" fontAlgn="auto" latinLnBrk="0" hangingPunct="1">
        <a:lnSpc>
          <a:spcPct val="90000"/>
        </a:lnSpc>
        <a:spcBef>
          <a:spcPts val="900"/>
        </a:spcBef>
        <a:spcAft>
          <a:spcPts val="150"/>
        </a:spcAft>
        <a:buClr>
          <a:srgbClr val="4775FF"/>
        </a:buClr>
        <a:buSzPct val="100000"/>
        <a:buFont typeface="Calibri" panose="020F0502020204030204" pitchFamily="34" charset="0"/>
        <a:buChar char=" "/>
        <a:tabLst/>
        <a:defRPr sz="2400" kern="1200">
          <a:solidFill>
            <a:schemeClr val="tx1">
              <a:lumMod val="75000"/>
              <a:lumOff val="25000"/>
            </a:schemeClr>
          </a:solidFill>
          <a:latin typeface="+mn-lt"/>
          <a:ea typeface="+mn-ea"/>
          <a:cs typeface="+mn-cs"/>
        </a:defRPr>
      </a:lvl1pPr>
      <a:lvl2pPr marL="219456" marR="0" indent="0" algn="l" defTabSz="685800" rtl="0" eaLnBrk="1" fontAlgn="auto" latinLnBrk="0" hangingPunct="1">
        <a:lnSpc>
          <a:spcPct val="90000"/>
        </a:lnSpc>
        <a:spcBef>
          <a:spcPts val="150"/>
        </a:spcBef>
        <a:spcAft>
          <a:spcPts val="300"/>
        </a:spcAft>
        <a:buClr>
          <a:srgbClr val="4775FF"/>
        </a:buClr>
        <a:buSzTx/>
        <a:buFont typeface="Wingdings" panose="05000000000000000000" pitchFamily="2" charset="2"/>
        <a:buNone/>
        <a:tabLst/>
        <a:defRPr sz="2000" kern="1200">
          <a:solidFill>
            <a:schemeClr val="tx1">
              <a:lumMod val="75000"/>
              <a:lumOff val="25000"/>
            </a:schemeClr>
          </a:solidFill>
          <a:latin typeface="+mn-lt"/>
          <a:ea typeface="+mn-ea"/>
          <a:cs typeface="+mn-cs"/>
        </a:defRPr>
      </a:lvl2pPr>
      <a:lvl3pPr marL="425196"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tabLst/>
        <a:defRPr sz="1200" kern="1200">
          <a:solidFill>
            <a:schemeClr val="tx1">
              <a:lumMod val="75000"/>
              <a:lumOff val="25000"/>
            </a:schemeClr>
          </a:solidFill>
          <a:latin typeface="+mn-lt"/>
          <a:ea typeface="+mn-ea"/>
          <a:cs typeface="+mn-cs"/>
        </a:defRPr>
      </a:lvl3pPr>
      <a:lvl4pPr marL="562356"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tabLst/>
        <a:defRPr sz="1050" kern="1200">
          <a:solidFill>
            <a:schemeClr val="tx1">
              <a:lumMod val="75000"/>
              <a:lumOff val="25000"/>
            </a:schemeClr>
          </a:solidFill>
          <a:latin typeface="+mn-lt"/>
          <a:ea typeface="+mn-ea"/>
          <a:cs typeface="+mn-cs"/>
        </a:defRPr>
      </a:lvl4pPr>
      <a:lvl5pPr marL="699516"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tabLst/>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69052-E464-42D5-BF81-D1D8894F2264}"/>
              </a:ext>
            </a:extLst>
          </p:cNvPr>
          <p:cNvSpPr>
            <a:spLocks noGrp="1"/>
          </p:cNvSpPr>
          <p:nvPr>
            <p:ph type="ctrTitle"/>
          </p:nvPr>
        </p:nvSpPr>
        <p:spPr>
          <a:xfrm>
            <a:off x="1609502" y="758952"/>
            <a:ext cx="9039497" cy="3566160"/>
          </a:xfrm>
        </p:spPr>
        <p:txBody>
          <a:bodyPr>
            <a:normAutofit fontScale="90000"/>
          </a:bodyPr>
          <a:lstStyle/>
          <a:p>
            <a:pPr>
              <a:lnSpc>
                <a:spcPct val="100000"/>
              </a:lnSpc>
            </a:pPr>
            <a:r>
              <a:rPr kumimoji="1" lang="zh-CN" altLang="en-US" sz="6000" cap="all" spc="150" dirty="0">
                <a:solidFill>
                  <a:schemeClr val="tx1"/>
                </a:solidFill>
                <a:latin typeface="KaiTi" charset="-122"/>
                <a:ea typeface="KaiTi" charset="-122"/>
                <a:cs typeface="KaiTi" charset="-122"/>
              </a:rPr>
              <a:t>文献解读</a:t>
            </a:r>
            <a:br>
              <a:rPr lang="en-US" altLang="zh-CN" dirty="0"/>
            </a:br>
            <a:r>
              <a:rPr kumimoji="1" lang="en" altLang="zh-CN" sz="4400" kern="0" spc="0" dirty="0">
                <a:latin typeface="Palatino Linotype" panose="02040502050505030304" pitchFamily="18" charset="0"/>
              </a:rPr>
              <a:t>The Financing of Local Government in China: Stimulus Loan Wanes and Shadow Banking Waxes </a:t>
            </a:r>
            <a:br>
              <a:rPr kumimoji="1" lang="en" altLang="zh-CN" sz="4400" kern="0" spc="0" dirty="0">
                <a:latin typeface="Palatino Linotype" panose="02040502050505030304" pitchFamily="18" charset="0"/>
              </a:rPr>
            </a:br>
            <a:endParaRPr kumimoji="1" lang="zh-CN" altLang="en-US" sz="4400" kern="0" spc="0" dirty="0">
              <a:latin typeface="Palatino Linotype" panose="02040502050505030304" pitchFamily="18" charset="0"/>
            </a:endParaRPr>
          </a:p>
        </p:txBody>
      </p:sp>
      <p:sp>
        <p:nvSpPr>
          <p:cNvPr id="3" name="副标题 2">
            <a:extLst>
              <a:ext uri="{FF2B5EF4-FFF2-40B4-BE49-F238E27FC236}">
                <a16:creationId xmlns:a16="http://schemas.microsoft.com/office/drawing/2014/main" id="{6BF3F231-4F94-42B3-961F-F58FD51F8908}"/>
              </a:ext>
            </a:extLst>
          </p:cNvPr>
          <p:cNvSpPr>
            <a:spLocks noGrp="1"/>
          </p:cNvSpPr>
          <p:nvPr>
            <p:ph type="subTitle" idx="1"/>
          </p:nvPr>
        </p:nvSpPr>
        <p:spPr>
          <a:xfrm>
            <a:off x="1100051" y="4455620"/>
            <a:ext cx="10058400" cy="1609004"/>
          </a:xfrm>
        </p:spPr>
        <p:txBody>
          <a:bodyPr>
            <a:normAutofit fontScale="47500" lnSpcReduction="20000"/>
          </a:bodyPr>
          <a:lstStyle/>
          <a:p>
            <a:pPr>
              <a:lnSpc>
                <a:spcPct val="120000"/>
              </a:lnSpc>
              <a:buClr>
                <a:schemeClr val="accent1"/>
              </a:buClr>
            </a:pPr>
            <a:r>
              <a:rPr kumimoji="1" lang="en-US" altLang="zh-CN" sz="4200" kern="0" cap="none" spc="0" dirty="0" err="1">
                <a:ea typeface="+mn-ea"/>
              </a:rPr>
              <a:t>Zhuo</a:t>
            </a:r>
            <a:r>
              <a:rPr kumimoji="1" lang="zh-CN" altLang="en-US" sz="4200" kern="0" cap="none" spc="0" dirty="0">
                <a:ea typeface="+mn-ea"/>
              </a:rPr>
              <a:t> </a:t>
            </a:r>
            <a:r>
              <a:rPr kumimoji="1" lang="en-US" altLang="zh-CN" sz="4200" kern="0" cap="none" spc="0" dirty="0">
                <a:ea typeface="+mn-ea"/>
              </a:rPr>
              <a:t>Chen , </a:t>
            </a:r>
            <a:r>
              <a:rPr kumimoji="1" lang="en-US" altLang="zh-CN" sz="4200" kern="0" cap="none" spc="0" dirty="0" err="1">
                <a:ea typeface="+mn-ea"/>
              </a:rPr>
              <a:t>Zhiguo</a:t>
            </a:r>
            <a:r>
              <a:rPr kumimoji="1" lang="en-US" altLang="zh-CN" sz="4200" kern="0" cap="none" spc="0" dirty="0">
                <a:ea typeface="+mn-ea"/>
              </a:rPr>
              <a:t> He , Chun Liu</a:t>
            </a:r>
          </a:p>
          <a:p>
            <a:pPr>
              <a:lnSpc>
                <a:spcPct val="120000"/>
              </a:lnSpc>
              <a:buClr>
                <a:schemeClr val="accent1"/>
              </a:buClr>
            </a:pPr>
            <a:r>
              <a:rPr kumimoji="1" lang="en-US" altLang="zh-CN" sz="4200" kern="0" cap="none" spc="0" dirty="0">
                <a:ea typeface="+mn-ea"/>
              </a:rPr>
              <a:t>Journal of Financial Economics</a:t>
            </a:r>
          </a:p>
          <a:p>
            <a:pPr>
              <a:lnSpc>
                <a:spcPct val="120000"/>
              </a:lnSpc>
              <a:buClr>
                <a:schemeClr val="accent1"/>
              </a:buClr>
            </a:pPr>
            <a:r>
              <a:rPr kumimoji="1" lang="zh-CN" altLang="en-US" sz="3800" dirty="0">
                <a:latin typeface="KaiTi" charset="-122"/>
                <a:ea typeface="KaiTi" charset="-122"/>
                <a:cs typeface="KaiTi" charset="-122"/>
              </a:rPr>
              <a:t>汇报人：叶斯瑀</a:t>
            </a:r>
            <a:endParaRPr kumimoji="1" lang="en-US" altLang="zh-CN" sz="3800" dirty="0">
              <a:latin typeface="KaiTi" charset="-122"/>
              <a:ea typeface="KaiTi" charset="-122"/>
              <a:cs typeface="KaiTi" charset="-122"/>
            </a:endParaRPr>
          </a:p>
          <a:p>
            <a:r>
              <a:rPr kumimoji="1" lang="en-US" altLang="zh-CN" sz="3800" dirty="0">
                <a:latin typeface="+mn-ea"/>
              </a:rPr>
              <a:t>2022.11.27</a:t>
            </a:r>
            <a:endParaRPr kumimoji="1" lang="zh-CN" altLang="en-US" sz="3800" dirty="0">
              <a:latin typeface="+mn-ea"/>
            </a:endParaRPr>
          </a:p>
        </p:txBody>
      </p:sp>
    </p:spTree>
    <p:extLst>
      <p:ext uri="{BB962C8B-B14F-4D97-AF65-F5344CB8AC3E}">
        <p14:creationId xmlns:p14="http://schemas.microsoft.com/office/powerpoint/2010/main" val="155240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E38FC-95B2-4D5D-B6ED-E9B726CF6167}"/>
              </a:ext>
            </a:extLst>
          </p:cNvPr>
          <p:cNvSpPr>
            <a:spLocks noGrp="1"/>
          </p:cNvSpPr>
          <p:nvPr>
            <p:ph type="title"/>
          </p:nvPr>
        </p:nvSpPr>
        <p:spPr/>
        <p:txBody>
          <a:bodyPr/>
          <a:lstStyle/>
          <a:p>
            <a:r>
              <a:rPr lang="zh-CN" altLang="en-US" dirty="0"/>
              <a:t>三、银行贷款和影子银行此消彼长</a:t>
            </a:r>
            <a:r>
              <a:rPr lang="en-US" altLang="zh-CN" dirty="0"/>
              <a:t>——</a:t>
            </a:r>
            <a:r>
              <a:rPr lang="zh-CN" altLang="en-US" dirty="0"/>
              <a:t>数据来源</a:t>
            </a:r>
          </a:p>
        </p:txBody>
      </p:sp>
      <p:sp>
        <p:nvSpPr>
          <p:cNvPr id="3" name="内容占位符 2">
            <a:extLst>
              <a:ext uri="{FF2B5EF4-FFF2-40B4-BE49-F238E27FC236}">
                <a16:creationId xmlns:a16="http://schemas.microsoft.com/office/drawing/2014/main" id="{9484A7B7-21F6-4A90-8722-6F9E04E614A3}"/>
              </a:ext>
            </a:extLst>
          </p:cNvPr>
          <p:cNvSpPr>
            <a:spLocks noGrp="1"/>
          </p:cNvSpPr>
          <p:nvPr>
            <p:ph idx="1"/>
          </p:nvPr>
        </p:nvSpPr>
        <p:spPr>
          <a:xfrm>
            <a:off x="926149" y="1364870"/>
            <a:ext cx="10722512" cy="3445669"/>
          </a:xfrm>
        </p:spPr>
        <p:txBody>
          <a:bodyPr>
            <a:normAutofit/>
          </a:bodyPr>
          <a:lstStyle/>
          <a:p>
            <a:r>
              <a:rPr lang="zh-CN" altLang="en-US" sz="2400" dirty="0"/>
              <a:t>主要来自万得（</a:t>
            </a:r>
            <a:r>
              <a:rPr lang="en" altLang="zh-CN" sz="2400" dirty="0"/>
              <a:t>Wind</a:t>
            </a:r>
            <a:r>
              <a:rPr lang="zh-CN" altLang="en" sz="2400" dirty="0"/>
              <a:t>）</a:t>
            </a:r>
            <a:r>
              <a:rPr lang="zh-CN" altLang="en-US" sz="2400" dirty="0"/>
              <a:t>数据库以及人民银行的公开数据</a:t>
            </a:r>
            <a:endParaRPr lang="en-US" altLang="zh-CN" sz="2400" dirty="0"/>
          </a:p>
          <a:p>
            <a:r>
              <a:rPr lang="zh-CN" altLang="en-US" sz="2400" dirty="0"/>
              <a:t>收集了来自</a:t>
            </a:r>
            <a:r>
              <a:rPr lang="en-US" altLang="zh-CN" sz="2400" dirty="0"/>
              <a:t>30</a:t>
            </a:r>
            <a:r>
              <a:rPr lang="zh-CN" altLang="en-US" sz="2400" dirty="0"/>
              <a:t>个省，</a:t>
            </a:r>
            <a:r>
              <a:rPr lang="en-US" altLang="zh-CN" sz="2400" dirty="0"/>
              <a:t>325</a:t>
            </a:r>
            <a:r>
              <a:rPr lang="zh-CN" altLang="en-US" sz="2400" dirty="0"/>
              <a:t>个地级市（去掉直辖市）的城投债数据</a:t>
            </a:r>
            <a:endParaRPr lang="en-US" altLang="zh-CN" sz="2400" dirty="0"/>
          </a:p>
          <a:p>
            <a:r>
              <a:rPr lang="zh-CN" altLang="en-US" sz="2400" dirty="0"/>
              <a:t>阅读了融资平台的城投债发行报告，按照用途分为银行贷款借新还旧，投资和其他目的</a:t>
            </a:r>
            <a:endParaRPr lang="en-US" altLang="zh-CN" sz="2400" dirty="0"/>
          </a:p>
          <a:p>
            <a:r>
              <a:rPr lang="zh-CN" altLang="en-US" sz="2400" dirty="0"/>
              <a:t>从央行收集了贷款的数据和社会融资规模中委托、信托贷款的数据</a:t>
            </a:r>
            <a:endParaRPr lang="zh-CN" altLang="zh-CN" sz="1800" dirty="0"/>
          </a:p>
          <a:p>
            <a:pPr marL="45720" indent="0">
              <a:buNone/>
            </a:pPr>
            <a:endParaRPr lang="zh-CN" altLang="zh-CN" sz="2000" dirty="0"/>
          </a:p>
          <a:p>
            <a:endParaRPr lang="en-US" altLang="zh-CN" dirty="0"/>
          </a:p>
        </p:txBody>
      </p:sp>
      <p:sp>
        <p:nvSpPr>
          <p:cNvPr id="4" name="日期占位符 3">
            <a:extLst>
              <a:ext uri="{FF2B5EF4-FFF2-40B4-BE49-F238E27FC236}">
                <a16:creationId xmlns:a16="http://schemas.microsoft.com/office/drawing/2014/main" id="{A9388DFD-DDDD-4D43-8A5D-0054886011EA}"/>
              </a:ext>
            </a:extLst>
          </p:cNvPr>
          <p:cNvSpPr>
            <a:spLocks noGrp="1"/>
          </p:cNvSpPr>
          <p:nvPr>
            <p:ph type="dt" sz="half" idx="10"/>
          </p:nvPr>
        </p:nvSpPr>
        <p:spPr/>
        <p:txBody>
          <a:bodyPr/>
          <a:lstStyle/>
          <a:p>
            <a:fld id="{82DB87AE-8200-8E41-BEC2-77EDB94B7B43}" type="datetime1">
              <a:rPr lang="zh-CN" altLang="en-US" smtClean="0"/>
              <a:t>2022/11/27</a:t>
            </a:fld>
            <a:endParaRPr lang="en-US" dirty="0"/>
          </a:p>
        </p:txBody>
      </p:sp>
      <p:sp>
        <p:nvSpPr>
          <p:cNvPr id="5" name="页脚占位符 4">
            <a:extLst>
              <a:ext uri="{FF2B5EF4-FFF2-40B4-BE49-F238E27FC236}">
                <a16:creationId xmlns:a16="http://schemas.microsoft.com/office/drawing/2014/main" id="{BA8F7F6F-140E-41F7-8A1C-3AC1B97BBA12}"/>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6D68D675-73A2-4E45-BA4F-35D7F9C9BFB2}"/>
              </a:ext>
            </a:extLst>
          </p:cNvPr>
          <p:cNvSpPr>
            <a:spLocks noGrp="1"/>
          </p:cNvSpPr>
          <p:nvPr>
            <p:ph type="sldNum" sz="quarter" idx="12"/>
          </p:nvPr>
        </p:nvSpPr>
        <p:spPr/>
        <p:txBody>
          <a:bodyPr/>
          <a:lstStyle/>
          <a:p>
            <a:fld id="{03C3F5E1-8BEB-46F8-B0C6-3051342B5E98}" type="slidenum">
              <a:rPr lang="en-US" smtClean="0"/>
              <a:pPr/>
              <a:t>10</a:t>
            </a:fld>
            <a:endParaRPr lang="en-US" dirty="0"/>
          </a:p>
        </p:txBody>
      </p:sp>
    </p:spTree>
    <p:extLst>
      <p:ext uri="{BB962C8B-B14F-4D97-AF65-F5344CB8AC3E}">
        <p14:creationId xmlns:p14="http://schemas.microsoft.com/office/powerpoint/2010/main" val="11125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E38FC-95B2-4D5D-B6ED-E9B726CF6167}"/>
              </a:ext>
            </a:extLst>
          </p:cNvPr>
          <p:cNvSpPr>
            <a:spLocks noGrp="1"/>
          </p:cNvSpPr>
          <p:nvPr>
            <p:ph type="title"/>
          </p:nvPr>
        </p:nvSpPr>
        <p:spPr/>
        <p:txBody>
          <a:bodyPr/>
          <a:lstStyle/>
          <a:p>
            <a:r>
              <a:rPr lang="zh-CN" altLang="en-US" dirty="0"/>
              <a:t>三、银行贷款和影子银行此消彼长</a:t>
            </a:r>
            <a:r>
              <a:rPr lang="en-US" altLang="zh-CN" dirty="0"/>
              <a:t>——</a:t>
            </a:r>
            <a:r>
              <a:rPr lang="zh-CN" altLang="en-US" dirty="0"/>
              <a:t>数据统计</a:t>
            </a:r>
          </a:p>
        </p:txBody>
      </p:sp>
      <p:sp>
        <p:nvSpPr>
          <p:cNvPr id="3" name="内容占位符 2">
            <a:extLst>
              <a:ext uri="{FF2B5EF4-FFF2-40B4-BE49-F238E27FC236}">
                <a16:creationId xmlns:a16="http://schemas.microsoft.com/office/drawing/2014/main" id="{9484A7B7-21F6-4A90-8722-6F9E04E614A3}"/>
              </a:ext>
            </a:extLst>
          </p:cNvPr>
          <p:cNvSpPr>
            <a:spLocks noGrp="1"/>
          </p:cNvSpPr>
          <p:nvPr>
            <p:ph idx="1"/>
          </p:nvPr>
        </p:nvSpPr>
        <p:spPr>
          <a:xfrm>
            <a:off x="1346919" y="4793642"/>
            <a:ext cx="10129464" cy="1421627"/>
          </a:xfrm>
        </p:spPr>
        <p:txBody>
          <a:bodyPr>
            <a:normAutofit/>
          </a:bodyPr>
          <a:lstStyle/>
          <a:p>
            <a:r>
              <a:rPr lang="zh-CN" altLang="en-US" sz="2200" dirty="0"/>
              <a:t>表</a:t>
            </a:r>
            <a:r>
              <a:rPr lang="en-US" altLang="zh-CN" sz="2200" dirty="0"/>
              <a:t>2</a:t>
            </a:r>
            <a:r>
              <a:rPr lang="zh-CN" altLang="en-US" sz="2200" dirty="0"/>
              <a:t>的面板</a:t>
            </a:r>
            <a:r>
              <a:rPr lang="en-US" altLang="zh-CN" sz="2200" dirty="0"/>
              <a:t>A</a:t>
            </a:r>
            <a:r>
              <a:rPr lang="zh-CN" altLang="zh-CN" sz="2200" dirty="0"/>
              <a:t>报告了</a:t>
            </a:r>
            <a:r>
              <a:rPr lang="en-US" altLang="zh-CN" sz="2200" dirty="0"/>
              <a:t>2004</a:t>
            </a:r>
            <a:r>
              <a:rPr lang="zh-CN" altLang="zh-CN" sz="2200" dirty="0"/>
              <a:t>年至</a:t>
            </a:r>
            <a:r>
              <a:rPr lang="en-US" altLang="zh-CN" sz="2200" dirty="0"/>
              <a:t>2015</a:t>
            </a:r>
            <a:r>
              <a:rPr lang="zh-CN" altLang="zh-CN" sz="2200" dirty="0"/>
              <a:t>年样本期间所有变量的汇总统计</a:t>
            </a:r>
            <a:endParaRPr lang="en-US" altLang="zh-CN" sz="2200" dirty="0"/>
          </a:p>
          <a:p>
            <a:r>
              <a:rPr lang="zh-CN" altLang="en-US" sz="2200" dirty="0"/>
              <a:t>包括</a:t>
            </a:r>
            <a:r>
              <a:rPr lang="zh-CN" altLang="zh-CN" sz="2200" dirty="0"/>
              <a:t>五个控制变量（财政赤字占</a:t>
            </a:r>
            <a:r>
              <a:rPr lang="en-US" altLang="zh-CN" sz="2200" dirty="0"/>
              <a:t>GDP</a:t>
            </a:r>
            <a:r>
              <a:rPr lang="zh-CN" altLang="zh-CN" sz="2200" dirty="0"/>
              <a:t>比重、固定资产投资占</a:t>
            </a:r>
            <a:r>
              <a:rPr lang="en-US" altLang="zh-CN" sz="2200" dirty="0"/>
              <a:t>GDP</a:t>
            </a:r>
            <a:r>
              <a:rPr lang="zh-CN" altLang="zh-CN" sz="2200" dirty="0"/>
              <a:t>比重、</a:t>
            </a:r>
            <a:r>
              <a:rPr lang="en-US" altLang="zh-CN" sz="2200" dirty="0"/>
              <a:t>GDP</a:t>
            </a:r>
            <a:r>
              <a:rPr lang="zh-CN" altLang="zh-CN" sz="2200" dirty="0"/>
              <a:t>增长、人均</a:t>
            </a:r>
            <a:r>
              <a:rPr lang="en-US" altLang="zh-CN" sz="2200" dirty="0"/>
              <a:t>GDP</a:t>
            </a:r>
            <a:r>
              <a:rPr lang="zh-CN" altLang="zh-CN" sz="2200" dirty="0"/>
              <a:t>和四大银行的分行份额）</a:t>
            </a:r>
          </a:p>
          <a:p>
            <a:endParaRPr lang="en-US" altLang="zh-CN" sz="2000" dirty="0"/>
          </a:p>
        </p:txBody>
      </p:sp>
      <p:sp>
        <p:nvSpPr>
          <p:cNvPr id="4" name="日期占位符 3">
            <a:extLst>
              <a:ext uri="{FF2B5EF4-FFF2-40B4-BE49-F238E27FC236}">
                <a16:creationId xmlns:a16="http://schemas.microsoft.com/office/drawing/2014/main" id="{A9388DFD-DDDD-4D43-8A5D-0054886011EA}"/>
              </a:ext>
            </a:extLst>
          </p:cNvPr>
          <p:cNvSpPr>
            <a:spLocks noGrp="1"/>
          </p:cNvSpPr>
          <p:nvPr>
            <p:ph type="dt" sz="half" idx="10"/>
          </p:nvPr>
        </p:nvSpPr>
        <p:spPr/>
        <p:txBody>
          <a:bodyPr/>
          <a:lstStyle/>
          <a:p>
            <a:fld id="{D957FE98-5FD9-AF4F-BA8F-B3FA7F7FEE10}" type="datetime1">
              <a:rPr lang="zh-CN" altLang="en-US" smtClean="0"/>
              <a:t>2022/11/26</a:t>
            </a:fld>
            <a:endParaRPr lang="en-US" dirty="0"/>
          </a:p>
        </p:txBody>
      </p:sp>
      <p:sp>
        <p:nvSpPr>
          <p:cNvPr id="5" name="页脚占位符 4">
            <a:extLst>
              <a:ext uri="{FF2B5EF4-FFF2-40B4-BE49-F238E27FC236}">
                <a16:creationId xmlns:a16="http://schemas.microsoft.com/office/drawing/2014/main" id="{BA8F7F6F-140E-41F7-8A1C-3AC1B97BBA12}"/>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6D68D675-73A2-4E45-BA4F-35D7F9C9BFB2}"/>
              </a:ext>
            </a:extLst>
          </p:cNvPr>
          <p:cNvSpPr>
            <a:spLocks noGrp="1"/>
          </p:cNvSpPr>
          <p:nvPr>
            <p:ph type="sldNum" sz="quarter" idx="12"/>
          </p:nvPr>
        </p:nvSpPr>
        <p:spPr/>
        <p:txBody>
          <a:bodyPr/>
          <a:lstStyle/>
          <a:p>
            <a:fld id="{03C3F5E1-8BEB-46F8-B0C6-3051342B5E98}" type="slidenum">
              <a:rPr lang="en-US" smtClean="0"/>
              <a:pPr/>
              <a:t>11</a:t>
            </a:fld>
            <a:endParaRPr lang="en-US" dirty="0"/>
          </a:p>
        </p:txBody>
      </p:sp>
      <p:pic>
        <p:nvPicPr>
          <p:cNvPr id="9" name="图片 8">
            <a:extLst>
              <a:ext uri="{FF2B5EF4-FFF2-40B4-BE49-F238E27FC236}">
                <a16:creationId xmlns:a16="http://schemas.microsoft.com/office/drawing/2014/main" id="{26D65D89-B38C-D14C-B4E7-1DF6882CC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842" y="1236416"/>
            <a:ext cx="9174716" cy="3500019"/>
          </a:xfrm>
          <a:prstGeom prst="rect">
            <a:avLst/>
          </a:prstGeom>
        </p:spPr>
      </p:pic>
      <p:sp>
        <p:nvSpPr>
          <p:cNvPr id="10" name="矩形 9">
            <a:extLst>
              <a:ext uri="{FF2B5EF4-FFF2-40B4-BE49-F238E27FC236}">
                <a16:creationId xmlns:a16="http://schemas.microsoft.com/office/drawing/2014/main" id="{C3B982C5-09B1-714A-891F-563502C0D297}"/>
              </a:ext>
            </a:extLst>
          </p:cNvPr>
          <p:cNvSpPr/>
          <p:nvPr/>
        </p:nvSpPr>
        <p:spPr>
          <a:xfrm>
            <a:off x="1714500" y="3003488"/>
            <a:ext cx="1302784" cy="1008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CF14560C-E819-9E49-B48D-9549D2EC0E67}"/>
              </a:ext>
            </a:extLst>
          </p:cNvPr>
          <p:cNvSpPr/>
          <p:nvPr/>
        </p:nvSpPr>
        <p:spPr>
          <a:xfrm>
            <a:off x="1714500" y="1897380"/>
            <a:ext cx="1302784" cy="1106108"/>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55142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E38FC-95B2-4D5D-B6ED-E9B726CF6167}"/>
              </a:ext>
            </a:extLst>
          </p:cNvPr>
          <p:cNvSpPr>
            <a:spLocks noGrp="1"/>
          </p:cNvSpPr>
          <p:nvPr>
            <p:ph type="title"/>
          </p:nvPr>
        </p:nvSpPr>
        <p:spPr/>
        <p:txBody>
          <a:bodyPr/>
          <a:lstStyle/>
          <a:p>
            <a:r>
              <a:rPr lang="zh-CN" altLang="en-US" dirty="0"/>
              <a:t>三、银行贷款和影子银行此消彼长</a:t>
            </a:r>
            <a:r>
              <a:rPr lang="en-US" altLang="zh-CN" dirty="0"/>
              <a:t>——</a:t>
            </a:r>
            <a:r>
              <a:rPr lang="zh-CN" altLang="en-US" dirty="0"/>
              <a:t>数据统计</a:t>
            </a:r>
          </a:p>
        </p:txBody>
      </p:sp>
      <p:sp>
        <p:nvSpPr>
          <p:cNvPr id="3" name="内容占位符 2">
            <a:extLst>
              <a:ext uri="{FF2B5EF4-FFF2-40B4-BE49-F238E27FC236}">
                <a16:creationId xmlns:a16="http://schemas.microsoft.com/office/drawing/2014/main" id="{9484A7B7-21F6-4A90-8722-6F9E04E614A3}"/>
              </a:ext>
            </a:extLst>
          </p:cNvPr>
          <p:cNvSpPr>
            <a:spLocks noGrp="1"/>
          </p:cNvSpPr>
          <p:nvPr>
            <p:ph idx="1"/>
          </p:nvPr>
        </p:nvSpPr>
        <p:spPr>
          <a:xfrm>
            <a:off x="1188720" y="4820193"/>
            <a:ext cx="10146029" cy="1501093"/>
          </a:xfrm>
        </p:spPr>
        <p:txBody>
          <a:bodyPr>
            <a:normAutofit/>
          </a:bodyPr>
          <a:lstStyle/>
          <a:p>
            <a:r>
              <a:rPr lang="zh-CN" altLang="en-US" sz="2000" dirty="0"/>
              <a:t>面板</a:t>
            </a:r>
            <a:r>
              <a:rPr lang="en-US" altLang="zh-CN" sz="2000" dirty="0"/>
              <a:t>B</a:t>
            </a:r>
            <a:r>
              <a:rPr lang="zh-CN" altLang="zh-CN" sz="2000" dirty="0"/>
              <a:t>和</a:t>
            </a:r>
            <a:r>
              <a:rPr lang="zh-CN" altLang="en-US" sz="2000" dirty="0"/>
              <a:t>面板</a:t>
            </a:r>
            <a:r>
              <a:rPr lang="en-US" altLang="zh-CN" sz="2000" dirty="0"/>
              <a:t>C</a:t>
            </a:r>
            <a:r>
              <a:rPr lang="zh-CN" altLang="zh-CN" sz="2000" dirty="0"/>
              <a:t>报告了</a:t>
            </a:r>
            <a:r>
              <a:rPr lang="en-US" altLang="zh-CN" sz="2000" dirty="0"/>
              <a:t>2004-2008</a:t>
            </a:r>
            <a:r>
              <a:rPr lang="zh-CN" altLang="zh-CN" sz="2000" dirty="0"/>
              <a:t>年和</a:t>
            </a:r>
            <a:r>
              <a:rPr lang="en-US" altLang="zh-CN" sz="2000" dirty="0"/>
              <a:t>2009-2015</a:t>
            </a:r>
            <a:r>
              <a:rPr lang="zh-CN" altLang="zh-CN" sz="2000" dirty="0"/>
              <a:t>年两个子时期的四个</a:t>
            </a:r>
            <a:r>
              <a:rPr lang="en-US" altLang="zh-CN" sz="2000" dirty="0"/>
              <a:t>MCB </a:t>
            </a:r>
            <a:r>
              <a:rPr lang="zh-CN" altLang="en-US" sz="2000" dirty="0"/>
              <a:t>的发行</a:t>
            </a:r>
            <a:r>
              <a:rPr lang="zh-CN" altLang="zh-CN" sz="2000" dirty="0"/>
              <a:t>变量（</a:t>
            </a:r>
            <a:r>
              <a:rPr lang="en-US" altLang="zh-CN" sz="2000" dirty="0"/>
              <a:t>MCB</a:t>
            </a:r>
            <a:r>
              <a:rPr lang="zh-CN" altLang="zh-CN" sz="2000" dirty="0"/>
              <a:t>总发行量、银行贷款</a:t>
            </a:r>
            <a:r>
              <a:rPr lang="zh-CN" altLang="en-US" sz="2000" dirty="0"/>
              <a:t>借新还旧</a:t>
            </a:r>
            <a:r>
              <a:rPr lang="zh-CN" altLang="zh-CN" sz="2000" dirty="0"/>
              <a:t>、投资和其他）的汇总统计</a:t>
            </a:r>
            <a:endParaRPr lang="en-US" altLang="zh-CN" sz="2000" dirty="0"/>
          </a:p>
          <a:p>
            <a:r>
              <a:rPr lang="en-US" altLang="zh-CN" sz="2000" dirty="0"/>
              <a:t>2009</a:t>
            </a:r>
            <a:r>
              <a:rPr lang="zh-CN" altLang="zh-CN" sz="2000" dirty="0"/>
              <a:t>年之前的</a:t>
            </a:r>
            <a:r>
              <a:rPr lang="en-US" altLang="zh-CN" sz="2000" dirty="0"/>
              <a:t>MCB</a:t>
            </a:r>
            <a:r>
              <a:rPr lang="zh-CN" altLang="zh-CN" sz="2000" dirty="0"/>
              <a:t>发行量几乎为零</a:t>
            </a:r>
            <a:endParaRPr lang="zh-CN" altLang="zh-CN" sz="1400" dirty="0"/>
          </a:p>
          <a:p>
            <a:pPr marL="45720" indent="0">
              <a:buNone/>
            </a:pPr>
            <a:endParaRPr lang="zh-CN" altLang="zh-CN" sz="2000" dirty="0"/>
          </a:p>
          <a:p>
            <a:endParaRPr lang="en-US" altLang="zh-CN" sz="2000" dirty="0"/>
          </a:p>
        </p:txBody>
      </p:sp>
      <p:sp>
        <p:nvSpPr>
          <p:cNvPr id="4" name="日期占位符 3">
            <a:extLst>
              <a:ext uri="{FF2B5EF4-FFF2-40B4-BE49-F238E27FC236}">
                <a16:creationId xmlns:a16="http://schemas.microsoft.com/office/drawing/2014/main" id="{A9388DFD-DDDD-4D43-8A5D-0054886011EA}"/>
              </a:ext>
            </a:extLst>
          </p:cNvPr>
          <p:cNvSpPr>
            <a:spLocks noGrp="1"/>
          </p:cNvSpPr>
          <p:nvPr>
            <p:ph type="dt" sz="half" idx="10"/>
          </p:nvPr>
        </p:nvSpPr>
        <p:spPr/>
        <p:txBody>
          <a:bodyPr/>
          <a:lstStyle/>
          <a:p>
            <a:fld id="{8A3971DC-AE92-B54D-8AF4-7EEF1DE82C4C}" type="datetime1">
              <a:rPr lang="zh-CN" altLang="en-US" smtClean="0"/>
              <a:t>2022/11/26</a:t>
            </a:fld>
            <a:endParaRPr lang="en-US" dirty="0"/>
          </a:p>
        </p:txBody>
      </p:sp>
      <p:sp>
        <p:nvSpPr>
          <p:cNvPr id="5" name="页脚占位符 4">
            <a:extLst>
              <a:ext uri="{FF2B5EF4-FFF2-40B4-BE49-F238E27FC236}">
                <a16:creationId xmlns:a16="http://schemas.microsoft.com/office/drawing/2014/main" id="{BA8F7F6F-140E-41F7-8A1C-3AC1B97BBA12}"/>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6D68D675-73A2-4E45-BA4F-35D7F9C9BFB2}"/>
              </a:ext>
            </a:extLst>
          </p:cNvPr>
          <p:cNvSpPr>
            <a:spLocks noGrp="1"/>
          </p:cNvSpPr>
          <p:nvPr>
            <p:ph type="sldNum" sz="quarter" idx="12"/>
          </p:nvPr>
        </p:nvSpPr>
        <p:spPr/>
        <p:txBody>
          <a:bodyPr/>
          <a:lstStyle/>
          <a:p>
            <a:fld id="{03C3F5E1-8BEB-46F8-B0C6-3051342B5E98}" type="slidenum">
              <a:rPr lang="en-US" smtClean="0"/>
              <a:pPr/>
              <a:t>12</a:t>
            </a:fld>
            <a:endParaRPr lang="en-US" dirty="0"/>
          </a:p>
        </p:txBody>
      </p:sp>
      <p:pic>
        <p:nvPicPr>
          <p:cNvPr id="10" name="图片 9">
            <a:extLst>
              <a:ext uri="{FF2B5EF4-FFF2-40B4-BE49-F238E27FC236}">
                <a16:creationId xmlns:a16="http://schemas.microsoft.com/office/drawing/2014/main" id="{04CE013A-7C45-1644-B766-02F331DCC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49" y="1127290"/>
            <a:ext cx="10325100" cy="3553172"/>
          </a:xfrm>
          <a:prstGeom prst="rect">
            <a:avLst/>
          </a:prstGeom>
        </p:spPr>
      </p:pic>
    </p:spTree>
    <p:extLst>
      <p:ext uri="{BB962C8B-B14F-4D97-AF65-F5344CB8AC3E}">
        <p14:creationId xmlns:p14="http://schemas.microsoft.com/office/powerpoint/2010/main" val="335042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三、银行贷款和影子银行此消彼长</a:t>
            </a:r>
            <a:r>
              <a:rPr lang="en-US" altLang="zh-CN" dirty="0"/>
              <a:t>——</a:t>
            </a:r>
            <a:r>
              <a:rPr lang="zh-CN" altLang="en-US" dirty="0"/>
              <a:t>地方政府债务的演变</a:t>
            </a:r>
            <a:endParaRPr kumimoji="1" lang="zh-CN" altLang="en-US" dirty="0"/>
          </a:p>
        </p:txBody>
      </p:sp>
      <p:sp>
        <p:nvSpPr>
          <p:cNvPr id="3" name="内容占位符 2"/>
          <p:cNvSpPr>
            <a:spLocks noGrp="1"/>
          </p:cNvSpPr>
          <p:nvPr>
            <p:ph idx="1"/>
          </p:nvPr>
        </p:nvSpPr>
        <p:spPr>
          <a:xfrm>
            <a:off x="929454" y="4012440"/>
            <a:ext cx="10652586" cy="2282343"/>
          </a:xfrm>
        </p:spPr>
        <p:txBody>
          <a:bodyPr>
            <a:normAutofit fontScale="92500" lnSpcReduction="20000"/>
          </a:bodyPr>
          <a:lstStyle/>
          <a:p>
            <a:endParaRPr lang="zh-CN" altLang="zh-CN" sz="1700" dirty="0"/>
          </a:p>
          <a:p>
            <a:endParaRPr lang="en-US" altLang="zh-CN" sz="2600" dirty="0"/>
          </a:p>
          <a:p>
            <a:r>
              <a:rPr lang="zh-CN" altLang="zh-CN" sz="2600" dirty="0"/>
              <a:t>银行贷款减少，非银行债务增加</a:t>
            </a:r>
            <a:endParaRPr lang="en-US" altLang="zh-CN" sz="2600" dirty="0"/>
          </a:p>
          <a:p>
            <a:pPr lvl="1">
              <a:lnSpc>
                <a:spcPct val="130000"/>
              </a:lnSpc>
            </a:pPr>
            <a:r>
              <a:rPr lang="zh-CN" altLang="zh-CN" sz="2600" dirty="0"/>
              <a:t>图</a:t>
            </a:r>
            <a:r>
              <a:rPr lang="en-US" altLang="zh-CN" sz="2600" dirty="0"/>
              <a:t>2</a:t>
            </a:r>
            <a:r>
              <a:rPr lang="zh-CN" altLang="zh-CN" sz="2600" dirty="0"/>
              <a:t>面板</a:t>
            </a:r>
            <a:r>
              <a:rPr lang="en-US" altLang="zh-CN" sz="2600" dirty="0"/>
              <a:t>A</a:t>
            </a:r>
            <a:r>
              <a:rPr lang="zh-CN" altLang="zh-CN" sz="2600" dirty="0"/>
              <a:t>显示了</a:t>
            </a:r>
            <a:r>
              <a:rPr lang="zh-CN" altLang="en-US" sz="2600" dirty="0"/>
              <a:t>分类别</a:t>
            </a:r>
            <a:r>
              <a:rPr lang="zh-CN" altLang="zh-CN" sz="2600" dirty="0"/>
              <a:t>的未偿还地方政府债务的</a:t>
            </a:r>
            <a:r>
              <a:rPr lang="zh-CN" altLang="en-US" sz="2600" dirty="0"/>
              <a:t>变化；</a:t>
            </a:r>
            <a:r>
              <a:rPr lang="zh-CN" altLang="zh-CN" sz="2600" dirty="0"/>
              <a:t>面板</a:t>
            </a:r>
            <a:r>
              <a:rPr lang="en-US" altLang="zh-CN" sz="2600" dirty="0"/>
              <a:t>B</a:t>
            </a:r>
            <a:r>
              <a:rPr lang="zh-CN" altLang="zh-CN" sz="2600" dirty="0"/>
              <a:t>显示了每个类别的百分比</a:t>
            </a:r>
            <a:r>
              <a:rPr lang="zh-CN" altLang="en-US" sz="2600" dirty="0"/>
              <a:t>变化</a:t>
            </a:r>
            <a:endParaRPr lang="en-US" altLang="zh-CN" sz="2600" dirty="0"/>
          </a:p>
          <a:p>
            <a:pPr lvl="1">
              <a:lnSpc>
                <a:spcPct val="130000"/>
              </a:lnSpc>
            </a:pPr>
            <a:endParaRPr lang="zh-CN" altLang="zh-CN" sz="2100" dirty="0"/>
          </a:p>
          <a:p>
            <a:endParaRPr kumimoji="1" lang="zh-CN" altLang="en-US" dirty="0"/>
          </a:p>
        </p:txBody>
      </p:sp>
      <p:sp>
        <p:nvSpPr>
          <p:cNvPr id="4" name="日期占位符 3"/>
          <p:cNvSpPr>
            <a:spLocks noGrp="1"/>
          </p:cNvSpPr>
          <p:nvPr>
            <p:ph type="dt" sz="half" idx="10"/>
          </p:nvPr>
        </p:nvSpPr>
        <p:spPr/>
        <p:txBody>
          <a:bodyPr/>
          <a:lstStyle/>
          <a:p>
            <a:fld id="{59201FC7-7337-3C46-B2F7-E8C9BC36FF19}" type="datetime1">
              <a:rPr lang="zh-CN" altLang="en-US" smtClean="0"/>
              <a:t>2022/11/26</a:t>
            </a:fld>
            <a:endParaRPr lang="en-US" dirty="0"/>
          </a:p>
        </p:txBody>
      </p:sp>
      <p:sp>
        <p:nvSpPr>
          <p:cNvPr id="5" name="页脚占位符 4"/>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幻灯片编号占位符 5"/>
          <p:cNvSpPr>
            <a:spLocks noGrp="1"/>
          </p:cNvSpPr>
          <p:nvPr>
            <p:ph type="sldNum" sz="quarter" idx="12"/>
          </p:nvPr>
        </p:nvSpPr>
        <p:spPr/>
        <p:txBody>
          <a:bodyPr/>
          <a:lstStyle/>
          <a:p>
            <a:fld id="{03C3F5E1-8BEB-46F8-B0C6-3051342B5E98}" type="slidenum">
              <a:rPr lang="en-US" smtClean="0"/>
              <a:pPr/>
              <a:t>13</a:t>
            </a:fld>
            <a:endParaRPr lang="en-US" dirty="0"/>
          </a:p>
        </p:txBody>
      </p:sp>
      <p:pic>
        <p:nvPicPr>
          <p:cNvPr id="8" name="图片 7">
            <a:extLst>
              <a:ext uri="{FF2B5EF4-FFF2-40B4-BE49-F238E27FC236}">
                <a16:creationId xmlns:a16="http://schemas.microsoft.com/office/drawing/2014/main" id="{1F23F1B2-D172-D741-AD28-AD0E2C75BEBD}"/>
              </a:ext>
            </a:extLst>
          </p:cNvPr>
          <p:cNvPicPr/>
          <p:nvPr/>
        </p:nvPicPr>
        <p:blipFill>
          <a:blip r:embed="rId3">
            <a:extLst>
              <a:ext uri="{28A0092B-C50C-407E-A947-70E740481C1C}">
                <a14:useLocalDpi xmlns:a14="http://schemas.microsoft.com/office/drawing/2010/main" val="0"/>
              </a:ext>
            </a:extLst>
          </a:blip>
          <a:stretch>
            <a:fillRect/>
          </a:stretch>
        </p:blipFill>
        <p:spPr>
          <a:xfrm>
            <a:off x="6369959" y="1025718"/>
            <a:ext cx="5212081" cy="3388931"/>
          </a:xfrm>
          <a:prstGeom prst="rect">
            <a:avLst/>
          </a:prstGeom>
        </p:spPr>
      </p:pic>
      <p:pic>
        <p:nvPicPr>
          <p:cNvPr id="9" name="图片 8">
            <a:extLst>
              <a:ext uri="{FF2B5EF4-FFF2-40B4-BE49-F238E27FC236}">
                <a16:creationId xmlns:a16="http://schemas.microsoft.com/office/drawing/2014/main" id="{13E6EDDC-B20A-9B4F-9FB3-8910C35E96DE}"/>
              </a:ext>
            </a:extLst>
          </p:cNvPr>
          <p:cNvPicPr/>
          <p:nvPr/>
        </p:nvPicPr>
        <p:blipFill>
          <a:blip r:embed="rId4">
            <a:extLst>
              <a:ext uri="{28A0092B-C50C-407E-A947-70E740481C1C}">
                <a14:useLocalDpi xmlns:a14="http://schemas.microsoft.com/office/drawing/2010/main" val="0"/>
              </a:ext>
            </a:extLst>
          </a:blip>
          <a:stretch>
            <a:fillRect/>
          </a:stretch>
        </p:blipFill>
        <p:spPr>
          <a:xfrm>
            <a:off x="766262" y="1025719"/>
            <a:ext cx="5234488" cy="3388931"/>
          </a:xfrm>
          <a:prstGeom prst="rect">
            <a:avLst/>
          </a:prstGeom>
        </p:spPr>
      </p:pic>
    </p:spTree>
    <p:extLst>
      <p:ext uri="{BB962C8B-B14F-4D97-AF65-F5344CB8AC3E}">
        <p14:creationId xmlns:p14="http://schemas.microsoft.com/office/powerpoint/2010/main" val="2757529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23" y="370238"/>
            <a:ext cx="10215153" cy="971166"/>
          </a:xfrm>
        </p:spPr>
        <p:txBody>
          <a:bodyPr>
            <a:normAutofit/>
          </a:bodyPr>
          <a:lstStyle/>
          <a:p>
            <a:r>
              <a:rPr lang="zh-CN" altLang="en-US" sz="2400" dirty="0"/>
              <a:t>三、银行贷款和影子银行此消彼长</a:t>
            </a:r>
            <a:r>
              <a:rPr lang="en-US" altLang="zh-CN" sz="2400" dirty="0"/>
              <a:t>——</a:t>
            </a:r>
            <a:r>
              <a:rPr lang="zh-CN" altLang="zh-CN" sz="2400" dirty="0"/>
              <a:t>来自</a:t>
            </a:r>
            <a:r>
              <a:rPr lang="en-US" altLang="zh-CN" sz="2400" dirty="0"/>
              <a:t>MCB</a:t>
            </a:r>
            <a:r>
              <a:rPr lang="zh-CN" altLang="zh-CN" sz="2400" dirty="0"/>
              <a:t>招股说明书的直接证据</a:t>
            </a:r>
            <a:br>
              <a:rPr lang="zh-CN" altLang="zh-CN" dirty="0"/>
            </a:br>
            <a:endParaRPr lang="zh-CN" altLang="en-US" dirty="0"/>
          </a:p>
        </p:txBody>
      </p:sp>
      <p:sp>
        <p:nvSpPr>
          <p:cNvPr id="3" name="内容占位符 2"/>
          <p:cNvSpPr>
            <a:spLocks noGrp="1"/>
          </p:cNvSpPr>
          <p:nvPr>
            <p:ph idx="1"/>
          </p:nvPr>
        </p:nvSpPr>
        <p:spPr>
          <a:xfrm>
            <a:off x="6798365" y="930836"/>
            <a:ext cx="4985846" cy="5138034"/>
          </a:xfrm>
        </p:spPr>
        <p:txBody>
          <a:bodyPr>
            <a:normAutofit fontScale="92500" lnSpcReduction="20000"/>
          </a:bodyPr>
          <a:lstStyle/>
          <a:p>
            <a:endParaRPr lang="zh-CN" altLang="zh-CN" sz="1700" dirty="0"/>
          </a:p>
          <a:p>
            <a:endParaRPr lang="en-US" altLang="zh-CN" sz="2600" dirty="0"/>
          </a:p>
          <a:p>
            <a:r>
              <a:rPr lang="zh-CN" altLang="zh-CN" sz="2600" dirty="0"/>
              <a:t>图</a:t>
            </a:r>
            <a:r>
              <a:rPr lang="en-US" altLang="zh-CN" sz="2600" dirty="0"/>
              <a:t>3</a:t>
            </a:r>
            <a:r>
              <a:rPr lang="zh-CN" altLang="zh-CN" sz="2600" dirty="0"/>
              <a:t>面板</a:t>
            </a:r>
            <a:r>
              <a:rPr lang="en-US" altLang="zh-CN" sz="2600" dirty="0"/>
              <a:t>A</a:t>
            </a:r>
            <a:r>
              <a:rPr lang="zh-CN" altLang="zh-CN" sz="2600" dirty="0"/>
              <a:t>绘制了</a:t>
            </a:r>
            <a:r>
              <a:rPr lang="en-US" altLang="zh-CN" sz="2600" dirty="0"/>
              <a:t>2004</a:t>
            </a:r>
            <a:r>
              <a:rPr lang="zh-CN" altLang="zh-CN" sz="2600" dirty="0"/>
              <a:t>年至</a:t>
            </a:r>
            <a:r>
              <a:rPr lang="en-US" altLang="zh-CN" sz="2600" dirty="0"/>
              <a:t>2016</a:t>
            </a:r>
            <a:r>
              <a:rPr lang="zh-CN" altLang="zh-CN" sz="2600" dirty="0"/>
              <a:t>年期间</a:t>
            </a:r>
            <a:r>
              <a:rPr lang="en-US" altLang="zh-CN" sz="2600" dirty="0"/>
              <a:t>MCB</a:t>
            </a:r>
            <a:r>
              <a:rPr lang="zh-CN" altLang="zh-CN" sz="2600" dirty="0"/>
              <a:t>发行的</a:t>
            </a:r>
            <a:r>
              <a:rPr lang="zh-CN" altLang="en-US" sz="2600" dirty="0"/>
              <a:t>变化</a:t>
            </a:r>
            <a:endParaRPr lang="en-US" altLang="zh-CN" sz="2600" dirty="0"/>
          </a:p>
          <a:p>
            <a:pPr lvl="1">
              <a:lnSpc>
                <a:spcPct val="130000"/>
              </a:lnSpc>
            </a:pPr>
            <a:r>
              <a:rPr lang="zh-CN" altLang="en-US" sz="2600" dirty="0"/>
              <a:t>红线：新增银行贷款占</a:t>
            </a:r>
            <a:r>
              <a:rPr lang="en-US" altLang="zh-CN" sz="2600" dirty="0"/>
              <a:t>GDP</a:t>
            </a:r>
            <a:r>
              <a:rPr lang="zh-CN" altLang="en-US" sz="2600" dirty="0"/>
              <a:t>比重</a:t>
            </a:r>
            <a:endParaRPr lang="en-US" altLang="zh-CN" sz="2600" dirty="0"/>
          </a:p>
          <a:p>
            <a:pPr lvl="1">
              <a:lnSpc>
                <a:spcPct val="130000"/>
              </a:lnSpc>
            </a:pPr>
            <a:r>
              <a:rPr lang="zh-CN" altLang="en-US" sz="2600" dirty="0"/>
              <a:t>蓝色</a:t>
            </a:r>
            <a:r>
              <a:rPr lang="zh-CN" altLang="zh-CN" sz="2600" dirty="0"/>
              <a:t>实线</a:t>
            </a:r>
            <a:r>
              <a:rPr lang="zh-CN" altLang="en-US" sz="2600" dirty="0"/>
              <a:t>：</a:t>
            </a:r>
            <a:r>
              <a:rPr lang="en-US" altLang="zh-CN" sz="2600" dirty="0"/>
              <a:t>MCB</a:t>
            </a:r>
            <a:r>
              <a:rPr lang="zh-CN" altLang="zh-CN" sz="2600" dirty="0"/>
              <a:t>的总发行量</a:t>
            </a:r>
            <a:endParaRPr lang="en-US" altLang="zh-CN" sz="2600" dirty="0"/>
          </a:p>
          <a:p>
            <a:pPr lvl="1">
              <a:lnSpc>
                <a:spcPct val="130000"/>
              </a:lnSpc>
            </a:pPr>
            <a:r>
              <a:rPr lang="zh-CN" altLang="en-US" sz="2600" dirty="0"/>
              <a:t>蓝色</a:t>
            </a:r>
            <a:r>
              <a:rPr lang="zh-CN" altLang="zh-CN" sz="2600" dirty="0"/>
              <a:t>虚线</a:t>
            </a:r>
            <a:r>
              <a:rPr lang="zh-CN" altLang="en-US" sz="2600" dirty="0"/>
              <a:t>：</a:t>
            </a:r>
            <a:r>
              <a:rPr lang="en-US" altLang="zh-CN" sz="2600" dirty="0"/>
              <a:t>MCB</a:t>
            </a:r>
            <a:r>
              <a:rPr lang="zh-CN" altLang="zh-CN" sz="2600" dirty="0"/>
              <a:t>的净发行量，定义为总发行量减去固定金额</a:t>
            </a:r>
            <a:endParaRPr lang="en-US" altLang="zh-CN" sz="2600" dirty="0"/>
          </a:p>
          <a:p>
            <a:r>
              <a:rPr lang="zh-CN" altLang="en-US" sz="2600" dirty="0"/>
              <a:t>可以发现，信贷缩紧后，新增的银行贷款快速回到正常水平，而随后城投债快速增加</a:t>
            </a:r>
            <a:endParaRPr lang="zh-CN" altLang="zh-CN" sz="2600" dirty="0"/>
          </a:p>
          <a:p>
            <a:endParaRPr kumimoji="1" lang="zh-CN" altLang="en-US" dirty="0"/>
          </a:p>
        </p:txBody>
      </p:sp>
      <p:sp>
        <p:nvSpPr>
          <p:cNvPr id="4" name="日期占位符 3"/>
          <p:cNvSpPr>
            <a:spLocks noGrp="1"/>
          </p:cNvSpPr>
          <p:nvPr>
            <p:ph type="dt" sz="half" idx="10"/>
          </p:nvPr>
        </p:nvSpPr>
        <p:spPr/>
        <p:txBody>
          <a:bodyPr/>
          <a:lstStyle/>
          <a:p>
            <a:fld id="{293D2874-B0AF-CD4F-91C7-CD31B1DBEB82}" type="datetime1">
              <a:rPr lang="zh-CN" altLang="en-US" smtClean="0"/>
              <a:t>2022/11/26</a:t>
            </a:fld>
            <a:endParaRPr lang="en-US" dirty="0"/>
          </a:p>
        </p:txBody>
      </p:sp>
      <p:sp>
        <p:nvSpPr>
          <p:cNvPr id="5" name="页脚占位符 4"/>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幻灯片编号占位符 5"/>
          <p:cNvSpPr>
            <a:spLocks noGrp="1"/>
          </p:cNvSpPr>
          <p:nvPr>
            <p:ph type="sldNum" sz="quarter" idx="12"/>
          </p:nvPr>
        </p:nvSpPr>
        <p:spPr/>
        <p:txBody>
          <a:bodyPr/>
          <a:lstStyle/>
          <a:p>
            <a:fld id="{03C3F5E1-8BEB-46F8-B0C6-3051342B5E98}" type="slidenum">
              <a:rPr lang="en-US" smtClean="0"/>
              <a:pPr/>
              <a:t>14</a:t>
            </a:fld>
            <a:endParaRPr lang="en-US" dirty="0"/>
          </a:p>
        </p:txBody>
      </p:sp>
      <p:pic>
        <p:nvPicPr>
          <p:cNvPr id="10" name="图片 9">
            <a:extLst>
              <a:ext uri="{FF2B5EF4-FFF2-40B4-BE49-F238E27FC236}">
                <a16:creationId xmlns:a16="http://schemas.microsoft.com/office/drawing/2014/main" id="{F58EF819-DB1D-0541-B036-53711AA29D5D}"/>
              </a:ext>
            </a:extLst>
          </p:cNvPr>
          <p:cNvPicPr/>
          <p:nvPr/>
        </p:nvPicPr>
        <p:blipFill>
          <a:blip r:embed="rId3">
            <a:extLst>
              <a:ext uri="{28A0092B-C50C-407E-A947-70E740481C1C}">
                <a14:useLocalDpi xmlns:a14="http://schemas.microsoft.com/office/drawing/2010/main" val="0"/>
              </a:ext>
            </a:extLst>
          </a:blip>
          <a:stretch>
            <a:fillRect/>
          </a:stretch>
        </p:blipFill>
        <p:spPr>
          <a:xfrm>
            <a:off x="251460" y="1668780"/>
            <a:ext cx="6270357" cy="4009169"/>
          </a:xfrm>
          <a:prstGeom prst="rect">
            <a:avLst/>
          </a:prstGeom>
        </p:spPr>
      </p:pic>
    </p:spTree>
    <p:extLst>
      <p:ext uri="{BB962C8B-B14F-4D97-AF65-F5344CB8AC3E}">
        <p14:creationId xmlns:p14="http://schemas.microsoft.com/office/powerpoint/2010/main" val="3315132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01951" y="1206817"/>
            <a:ext cx="5725094" cy="5252974"/>
          </a:xfrm>
        </p:spPr>
        <p:txBody>
          <a:bodyPr>
            <a:normAutofit fontScale="85000" lnSpcReduction="20000"/>
          </a:bodyPr>
          <a:lstStyle/>
          <a:p>
            <a:r>
              <a:rPr lang="zh-CN" altLang="zh-CN" sz="2400" dirty="0"/>
              <a:t>图</a:t>
            </a:r>
            <a:r>
              <a:rPr lang="en-US" altLang="zh-CN" sz="2400" dirty="0"/>
              <a:t> 3</a:t>
            </a:r>
            <a:r>
              <a:rPr lang="zh-CN" altLang="zh-CN" sz="2400" dirty="0"/>
              <a:t>面板</a:t>
            </a:r>
            <a:r>
              <a:rPr lang="en-US" altLang="zh-CN" sz="2400" dirty="0"/>
              <a:t>B</a:t>
            </a:r>
            <a:r>
              <a:rPr lang="zh-CN" altLang="zh-CN" sz="2400" dirty="0"/>
              <a:t>显示</a:t>
            </a:r>
            <a:r>
              <a:rPr lang="zh-CN" altLang="en-US" sz="2400" dirty="0"/>
              <a:t>了城投债使用用途的异质性分析</a:t>
            </a:r>
            <a:endParaRPr lang="en-US" altLang="zh-CN" sz="2400" dirty="0"/>
          </a:p>
          <a:p>
            <a:r>
              <a:rPr lang="zh-CN" altLang="zh-CN" sz="2400" dirty="0"/>
              <a:t>在刺激政策之后的两年里，几乎所有的</a:t>
            </a:r>
            <a:r>
              <a:rPr lang="zh-CN" altLang="en-US" sz="2400" dirty="0"/>
              <a:t>城投债</a:t>
            </a:r>
            <a:r>
              <a:rPr lang="zh-CN" altLang="zh-CN" sz="2400" dirty="0"/>
              <a:t>发行都是为了投资</a:t>
            </a:r>
            <a:endParaRPr lang="en-US" altLang="zh-CN" sz="2400" dirty="0"/>
          </a:p>
          <a:p>
            <a:r>
              <a:rPr lang="zh-CN" altLang="en-US" sz="2400" dirty="0"/>
              <a:t>用于借新还旧</a:t>
            </a:r>
            <a:r>
              <a:rPr lang="zh-CN" altLang="zh-CN" sz="2400" dirty="0"/>
              <a:t>的</a:t>
            </a:r>
            <a:r>
              <a:rPr lang="zh-CN" altLang="en-US" sz="2400" dirty="0"/>
              <a:t>城投债</a:t>
            </a:r>
            <a:r>
              <a:rPr lang="zh-CN" altLang="zh-CN" sz="2400" dirty="0"/>
              <a:t>发行在</a:t>
            </a:r>
            <a:r>
              <a:rPr lang="en-US" altLang="zh-CN" sz="2400" dirty="0"/>
              <a:t>2013</a:t>
            </a:r>
            <a:r>
              <a:rPr lang="zh-CN" altLang="zh-CN" sz="2400" dirty="0"/>
              <a:t>年达到了</a:t>
            </a:r>
            <a:r>
              <a:rPr lang="zh-CN" altLang="en-US" sz="2400" dirty="0"/>
              <a:t>城投债</a:t>
            </a:r>
            <a:r>
              <a:rPr lang="zh-CN" altLang="zh-CN" sz="2400" dirty="0"/>
              <a:t>总发行量的四分之一，此后增长更快</a:t>
            </a:r>
            <a:endParaRPr lang="en-US" altLang="zh-CN" sz="2400" dirty="0"/>
          </a:p>
          <a:p>
            <a:r>
              <a:rPr lang="zh-CN" altLang="zh-CN" sz="2400" dirty="0"/>
              <a:t>图</a:t>
            </a:r>
            <a:r>
              <a:rPr lang="en-US" altLang="zh-CN" sz="2400" dirty="0"/>
              <a:t>3</a:t>
            </a:r>
            <a:r>
              <a:rPr lang="zh-CN" altLang="zh-CN" sz="2400" dirty="0"/>
              <a:t>从数量上支持了所提出的刺激性贷款的</a:t>
            </a:r>
            <a:r>
              <a:rPr lang="zh-CN" altLang="en-US" sz="2400" dirty="0"/>
              <a:t>遗留</a:t>
            </a:r>
            <a:r>
              <a:rPr lang="zh-CN" altLang="zh-CN" sz="2400" dirty="0"/>
              <a:t>效应</a:t>
            </a:r>
            <a:endParaRPr lang="en-US" altLang="zh-CN" sz="2400" dirty="0"/>
          </a:p>
          <a:p>
            <a:pPr lvl="1">
              <a:lnSpc>
                <a:spcPct val="140000"/>
              </a:lnSpc>
            </a:pPr>
            <a:r>
              <a:rPr lang="zh-CN" altLang="en-US" sz="2200" dirty="0"/>
              <a:t>在银行贷款到期（大约是</a:t>
            </a:r>
            <a:r>
              <a:rPr lang="en-US" altLang="zh-CN" sz="2200" dirty="0"/>
              <a:t>4.1</a:t>
            </a:r>
            <a:r>
              <a:rPr lang="zh-CN" altLang="en-US" sz="2200" dirty="0"/>
              <a:t>年）后，借新还旧用途的城投债发行显著提高</a:t>
            </a:r>
            <a:endParaRPr lang="en-US" altLang="zh-CN" sz="2200" dirty="0"/>
          </a:p>
          <a:p>
            <a:pPr lvl="1">
              <a:lnSpc>
                <a:spcPct val="140000"/>
              </a:lnSpc>
            </a:pPr>
            <a:r>
              <a:rPr lang="en-US" altLang="zh-CN" sz="2200" dirty="0"/>
              <a:t>2009</a:t>
            </a:r>
            <a:r>
              <a:rPr lang="zh-CN" altLang="en-US" sz="2200" dirty="0"/>
              <a:t>年流向城投债的银行贷款大约为</a:t>
            </a:r>
            <a:r>
              <a:rPr lang="en-US" altLang="zh-CN" sz="2200" dirty="0"/>
              <a:t>2.3</a:t>
            </a:r>
            <a:r>
              <a:rPr lang="zh-CN" altLang="en-US" sz="2200" dirty="0"/>
              <a:t>万亿</a:t>
            </a:r>
            <a:endParaRPr lang="en-US" altLang="zh-CN" sz="2200" dirty="0"/>
          </a:p>
          <a:p>
            <a:pPr lvl="1">
              <a:lnSpc>
                <a:spcPct val="140000"/>
              </a:lnSpc>
            </a:pPr>
            <a:r>
              <a:rPr lang="zh-CN" altLang="en-US" sz="2200" dirty="0"/>
              <a:t>截至</a:t>
            </a:r>
            <a:r>
              <a:rPr lang="en-US" altLang="zh-CN" sz="2200" dirty="0"/>
              <a:t>2015</a:t>
            </a:r>
            <a:r>
              <a:rPr lang="zh-CN" altLang="en-US" sz="2200" dirty="0"/>
              <a:t>年底，城投债累计发行量为</a:t>
            </a:r>
            <a:r>
              <a:rPr lang="en-US" altLang="zh-CN" sz="2200" dirty="0"/>
              <a:t>2.27</a:t>
            </a:r>
            <a:r>
              <a:rPr lang="zh-CN" altLang="en-US" sz="2200" dirty="0"/>
              <a:t>万亿，其中</a:t>
            </a:r>
            <a:r>
              <a:rPr lang="en-US" altLang="zh-CN" sz="2200" dirty="0"/>
              <a:t>1.57</a:t>
            </a:r>
            <a:r>
              <a:rPr lang="zh-CN" altLang="en-US" sz="2200" dirty="0"/>
              <a:t>万亿用于借新还旧，</a:t>
            </a:r>
            <a:r>
              <a:rPr lang="en-US" altLang="zh-CN" sz="2200" dirty="0"/>
              <a:t>0.7</a:t>
            </a:r>
            <a:r>
              <a:rPr lang="zh-CN" altLang="en-US" sz="2200" dirty="0"/>
              <a:t>万亿来自信托融资。从总量层面可以发现：城投债发行“此起”，银行贷款“彼伏”</a:t>
            </a:r>
            <a:endParaRPr lang="en-US" altLang="zh-CN" sz="2200" dirty="0"/>
          </a:p>
          <a:p>
            <a:endParaRPr lang="zh-CN" altLang="zh-CN" sz="2200" dirty="0"/>
          </a:p>
          <a:p>
            <a:pPr lvl="1">
              <a:lnSpc>
                <a:spcPct val="130000"/>
              </a:lnSpc>
            </a:pPr>
            <a:endParaRPr lang="zh-CN" altLang="zh-CN" sz="2200" dirty="0"/>
          </a:p>
          <a:p>
            <a:endParaRPr kumimoji="1" lang="zh-CN" altLang="en-US" dirty="0"/>
          </a:p>
        </p:txBody>
      </p:sp>
      <p:sp>
        <p:nvSpPr>
          <p:cNvPr id="4" name="日期占位符 3"/>
          <p:cNvSpPr>
            <a:spLocks noGrp="1"/>
          </p:cNvSpPr>
          <p:nvPr>
            <p:ph type="dt" sz="half" idx="10"/>
          </p:nvPr>
        </p:nvSpPr>
        <p:spPr/>
        <p:txBody>
          <a:bodyPr/>
          <a:lstStyle/>
          <a:p>
            <a:fld id="{AF2B7A18-A7DE-CC43-97D5-18DAD4598097}" type="datetime1">
              <a:rPr lang="zh-CN" altLang="en-US" smtClean="0"/>
              <a:t>2022/11/27</a:t>
            </a:fld>
            <a:endParaRPr lang="en-US" dirty="0"/>
          </a:p>
        </p:txBody>
      </p:sp>
      <p:sp>
        <p:nvSpPr>
          <p:cNvPr id="5" name="页脚占位符 4"/>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幻灯片编号占位符 5"/>
          <p:cNvSpPr>
            <a:spLocks noGrp="1"/>
          </p:cNvSpPr>
          <p:nvPr>
            <p:ph type="sldNum" sz="quarter" idx="12"/>
          </p:nvPr>
        </p:nvSpPr>
        <p:spPr/>
        <p:txBody>
          <a:bodyPr/>
          <a:lstStyle/>
          <a:p>
            <a:fld id="{03C3F5E1-8BEB-46F8-B0C6-3051342B5E98}" type="slidenum">
              <a:rPr lang="en-US" smtClean="0"/>
              <a:pPr/>
              <a:t>15</a:t>
            </a:fld>
            <a:endParaRPr lang="en-US" dirty="0"/>
          </a:p>
        </p:txBody>
      </p:sp>
      <p:pic>
        <p:nvPicPr>
          <p:cNvPr id="8" name="图片 7">
            <a:extLst>
              <a:ext uri="{FF2B5EF4-FFF2-40B4-BE49-F238E27FC236}">
                <a16:creationId xmlns:a16="http://schemas.microsoft.com/office/drawing/2014/main" id="{116D01B8-3F7B-2345-89E1-39BD656EE5F3}"/>
              </a:ext>
            </a:extLst>
          </p:cNvPr>
          <p:cNvPicPr/>
          <p:nvPr/>
        </p:nvPicPr>
        <p:blipFill rotWithShape="1">
          <a:blip r:embed="rId3">
            <a:extLst>
              <a:ext uri="{28A0092B-C50C-407E-A947-70E740481C1C}">
                <a14:useLocalDpi xmlns:a14="http://schemas.microsoft.com/office/drawing/2010/main" val="0"/>
              </a:ext>
            </a:extLst>
          </a:blip>
          <a:srcRect r="1459"/>
          <a:stretch/>
        </p:blipFill>
        <p:spPr>
          <a:xfrm>
            <a:off x="0" y="1463040"/>
            <a:ext cx="6003235" cy="3864334"/>
          </a:xfrm>
          <a:prstGeom prst="rect">
            <a:avLst/>
          </a:prstGeom>
        </p:spPr>
      </p:pic>
      <p:sp>
        <p:nvSpPr>
          <p:cNvPr id="14" name="标题 1">
            <a:extLst>
              <a:ext uri="{FF2B5EF4-FFF2-40B4-BE49-F238E27FC236}">
                <a16:creationId xmlns:a16="http://schemas.microsoft.com/office/drawing/2014/main" id="{81AA1F1A-C9F2-6342-A13F-11E4CE8A2552}"/>
              </a:ext>
            </a:extLst>
          </p:cNvPr>
          <p:cNvSpPr txBox="1">
            <a:spLocks/>
          </p:cNvSpPr>
          <p:nvPr/>
        </p:nvSpPr>
        <p:spPr>
          <a:xfrm>
            <a:off x="988423" y="370238"/>
            <a:ext cx="10215153" cy="971166"/>
          </a:xfrm>
          <a:prstGeom prst="rect">
            <a:avLst/>
          </a:prstGeom>
        </p:spPr>
        <p:txBody>
          <a:bodyPr vert="horz" lIns="91440" tIns="45720" rIns="91440" bIns="45720" rtlCol="0" anchor="b">
            <a:normAutofit/>
          </a:bodyPr>
          <a:lstStyle>
            <a:lvl1pPr marL="0" algn="l" defTabSz="685800" rtl="0" eaLnBrk="1" latinLnBrk="0" hangingPunct="1">
              <a:lnSpc>
                <a:spcPct val="85000"/>
              </a:lnSpc>
              <a:spcBef>
                <a:spcPct val="0"/>
              </a:spcBef>
              <a:buNone/>
              <a:defRPr sz="2800" kern="1200" spc="-38" baseline="0">
                <a:solidFill>
                  <a:schemeClr val="tx1">
                    <a:lumMod val="75000"/>
                    <a:lumOff val="25000"/>
                  </a:schemeClr>
                </a:solidFill>
                <a:latin typeface="+mj-lt"/>
                <a:ea typeface="+mj-ea"/>
                <a:cs typeface="+mj-cs"/>
              </a:defRPr>
            </a:lvl1pPr>
          </a:lstStyle>
          <a:p>
            <a:r>
              <a:rPr lang="zh-CN" altLang="en-US" sz="2400" dirty="0"/>
              <a:t>三、银行贷款和影子银行此消彼长</a:t>
            </a:r>
            <a:r>
              <a:rPr lang="en-US" altLang="zh-CN" sz="2400" dirty="0"/>
              <a:t>——</a:t>
            </a:r>
            <a:r>
              <a:rPr lang="zh-CN" altLang="zh-CN" sz="2400" dirty="0"/>
              <a:t>来自</a:t>
            </a:r>
            <a:r>
              <a:rPr lang="en-US" altLang="zh-CN" sz="2400" dirty="0"/>
              <a:t>MCB</a:t>
            </a:r>
            <a:r>
              <a:rPr lang="zh-CN" altLang="zh-CN" sz="2400" dirty="0"/>
              <a:t>招股说明书的直接证据</a:t>
            </a:r>
            <a:br>
              <a:rPr lang="zh-CN" altLang="zh-CN" dirty="0"/>
            </a:br>
            <a:endParaRPr lang="zh-CN" altLang="en-US" dirty="0"/>
          </a:p>
        </p:txBody>
      </p:sp>
    </p:spTree>
    <p:extLst>
      <p:ext uri="{BB962C8B-B14F-4D97-AF65-F5344CB8AC3E}">
        <p14:creationId xmlns:p14="http://schemas.microsoft.com/office/powerpoint/2010/main" val="4187527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en-US" altLang="zh-CN" dirty="0"/>
              <a:t>OLS</a:t>
            </a:r>
            <a:r>
              <a:rPr lang="zh-CN" altLang="en-US" dirty="0"/>
              <a:t>回归</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55375" y="994455"/>
                <a:ext cx="11118574" cy="6321287"/>
              </a:xfrm>
            </p:spPr>
            <p:txBody>
              <a:bodyPr>
                <a:noAutofit/>
              </a:bodyPr>
              <a:lstStyle/>
              <a:p>
                <a:r>
                  <a:rPr lang="zh-CN" altLang="zh-CN" sz="2400" dirty="0"/>
                  <a:t>假设：如果</a:t>
                </a:r>
                <a:r>
                  <a:rPr lang="zh-CN" altLang="en-US" sz="2400" dirty="0"/>
                  <a:t>某</a:t>
                </a:r>
                <a:r>
                  <a:rPr lang="zh-CN" altLang="zh-CN" sz="2400" dirty="0"/>
                  <a:t>省在</a:t>
                </a:r>
                <a:r>
                  <a:rPr lang="en-US" altLang="zh-CN" sz="2400" dirty="0"/>
                  <a:t>2009</a:t>
                </a:r>
                <a:r>
                  <a:rPr lang="zh-CN" altLang="zh-CN" sz="2400" dirty="0"/>
                  <a:t>年更积极地接受银行贷款，这个省在三到五年后会发行更多的</a:t>
                </a:r>
                <a:r>
                  <a:rPr lang="zh-CN" altLang="en-US" sz="2400" dirty="0"/>
                  <a:t>城投债</a:t>
                </a:r>
                <a:endParaRPr lang="en-US" altLang="zh-CN" sz="2400" dirty="0"/>
              </a:p>
              <a:p>
                <a:r>
                  <a:rPr lang="zh-CN" altLang="en-US" sz="2400" dirty="0"/>
                  <a:t>定义：</a:t>
                </a:r>
                <a:endParaRPr lang="en-US" altLang="zh-CN" sz="2400" dirty="0"/>
              </a:p>
              <a:p>
                <a:pPr lvl="1">
                  <a:lnSpc>
                    <a:spcPct val="120000"/>
                  </a:lnSpc>
                </a:pPr>
                <a:r>
                  <a:rPr lang="en-US" altLang="zh-CN" sz="2000" dirty="0"/>
                  <a:t>1</a:t>
                </a:r>
                <a:r>
                  <a:rPr lang="zh-CN" altLang="en-US" sz="2000" dirty="0"/>
                  <a:t>、</a:t>
                </a:r>
                <a:r>
                  <a:rPr lang="en-US" altLang="zh-CN" sz="2000" dirty="0"/>
                  <a:t>2009</a:t>
                </a:r>
                <a:r>
                  <a:rPr lang="zh-CN" altLang="zh-CN" sz="2000" dirty="0"/>
                  <a:t>年的</a:t>
                </a:r>
                <a:r>
                  <a:rPr lang="zh-CN" altLang="en-US" sz="2000" dirty="0"/>
                  <a:t>刺激性银行贷款</a:t>
                </a:r>
                <a:r>
                  <a:rPr lang="en-US" altLang="zh-CN" sz="2000" dirty="0"/>
                  <a:t>BL</a:t>
                </a:r>
                <a:r>
                  <a:rPr lang="zh-CN" altLang="en-US" sz="2000" dirty="0"/>
                  <a:t>和</a:t>
                </a:r>
                <a:r>
                  <a:rPr lang="en-US" altLang="zh-CN" sz="2000" dirty="0"/>
                  <a:t>GDP</a:t>
                </a:r>
                <a:r>
                  <a:rPr lang="zh-CN" altLang="zh-CN" sz="2000" dirty="0"/>
                  <a:t>之比减去其过去五年的平均值</a:t>
                </a:r>
                <a:endParaRPr lang="en-US" altLang="zh-CN" sz="2000" dirty="0"/>
              </a:p>
              <a:p>
                <a:pPr lvl="1">
                  <a:lnSpc>
                    <a:spcPct val="120000"/>
                  </a:lnSpc>
                </a:pPr>
                <a14:m>
                  <m:oMath xmlns:m="http://schemas.openxmlformats.org/officeDocument/2006/math">
                    <m:f>
                      <m:fPr>
                        <m:ctrlPr>
                          <a:rPr lang="en-US" altLang="zh-CN"/>
                        </m:ctrlPr>
                      </m:fPr>
                      <m:num>
                        <m:sSubSup>
                          <m:sSubSupPr>
                            <m:ctrlPr>
                              <a:rPr lang="en-US" altLang="zh-CN"/>
                            </m:ctrlPr>
                          </m:sSubSupPr>
                          <m:e>
                            <m:r>
                              <a:rPr lang="en-US" altLang="zh-CN"/>
                              <m:t>𝐵𝐿</m:t>
                            </m:r>
                          </m:e>
                          <m:sub>
                            <m:r>
                              <a:rPr lang="en-US" altLang="zh-CN"/>
                              <m:t>𝑖</m:t>
                            </m:r>
                            <m:r>
                              <a:rPr lang="en-US" altLang="zh-CN"/>
                              <m:t>,2009</m:t>
                            </m:r>
                          </m:sub>
                          <m:sup>
                            <m:r>
                              <a:rPr lang="en-US" altLang="zh-CN"/>
                              <m:t>𝑠𝑡𝑖𝑚𝑢𝑙𝑢𝑠</m:t>
                            </m:r>
                          </m:sup>
                        </m:sSubSup>
                      </m:num>
                      <m:den>
                        <m:sSub>
                          <m:sSubPr>
                            <m:ctrlPr>
                              <a:rPr lang="en-US" altLang="zh-CN"/>
                            </m:ctrlPr>
                          </m:sSubPr>
                          <m:e>
                            <m:r>
                              <a:rPr lang="en-US" altLang="zh-CN"/>
                              <m:t>𝐺𝐷𝑃</m:t>
                            </m:r>
                          </m:e>
                          <m:sub>
                            <m:r>
                              <a:rPr lang="en-US" altLang="zh-CN"/>
                              <m:t>𝑖</m:t>
                            </m:r>
                            <m:r>
                              <a:rPr lang="en-US" altLang="zh-CN"/>
                              <m:t>,2009</m:t>
                            </m:r>
                          </m:sub>
                        </m:sSub>
                      </m:den>
                    </m:f>
                    <m:r>
                      <a:rPr lang="en-US" altLang="zh-CN"/>
                      <m:t>≡</m:t>
                    </m:r>
                    <m:f>
                      <m:fPr>
                        <m:ctrlPr>
                          <a:rPr lang="en-US" altLang="zh-CN"/>
                        </m:ctrlPr>
                      </m:fPr>
                      <m:num>
                        <m:sSub>
                          <m:sSubPr>
                            <m:ctrlPr>
                              <a:rPr lang="en-US" altLang="zh-CN"/>
                            </m:ctrlPr>
                          </m:sSubPr>
                          <m:e>
                            <m:r>
                              <a:rPr lang="en-US" altLang="zh-CN"/>
                              <m:t>𝐵𝐿</m:t>
                            </m:r>
                          </m:e>
                          <m:sub>
                            <m:r>
                              <a:rPr lang="en-US" altLang="zh-CN"/>
                              <m:t>𝑖</m:t>
                            </m:r>
                            <m:r>
                              <a:rPr lang="en-US" altLang="zh-CN"/>
                              <m:t>,2009</m:t>
                            </m:r>
                          </m:sub>
                        </m:sSub>
                      </m:num>
                      <m:den>
                        <m:sSub>
                          <m:sSubPr>
                            <m:ctrlPr>
                              <a:rPr lang="en-US" altLang="zh-CN"/>
                            </m:ctrlPr>
                          </m:sSubPr>
                          <m:e>
                            <m:r>
                              <a:rPr lang="en-US" altLang="zh-CN"/>
                              <m:t>𝐺𝐷𝑃</m:t>
                            </m:r>
                          </m:e>
                          <m:sub>
                            <m:r>
                              <a:rPr lang="en-US" altLang="zh-CN"/>
                              <m:t>𝑖</m:t>
                            </m:r>
                            <m:r>
                              <a:rPr lang="en-US" altLang="zh-CN"/>
                              <m:t>,2009</m:t>
                            </m:r>
                          </m:sub>
                        </m:sSub>
                      </m:den>
                    </m:f>
                    <m:r>
                      <a:rPr lang="en-US" altLang="zh-CN"/>
                      <m:t>−</m:t>
                    </m:r>
                    <m:f>
                      <m:fPr>
                        <m:ctrlPr>
                          <a:rPr lang="en-US" altLang="zh-CN"/>
                        </m:ctrlPr>
                      </m:fPr>
                      <m:num>
                        <m:r>
                          <a:rPr lang="en-US" altLang="zh-CN"/>
                          <m:t>1</m:t>
                        </m:r>
                      </m:num>
                      <m:den>
                        <m:r>
                          <a:rPr lang="en-US" altLang="zh-CN"/>
                          <m:t>5</m:t>
                        </m:r>
                      </m:den>
                    </m:f>
                    <m:nary>
                      <m:naryPr>
                        <m:chr m:val="∑"/>
                        <m:ctrlPr>
                          <a:rPr lang="en-US" altLang="zh-CN"/>
                        </m:ctrlPr>
                      </m:naryPr>
                      <m:sub>
                        <m:r>
                          <m:rPr>
                            <m:brk m:alnAt="23"/>
                          </m:rPr>
                          <a:rPr lang="en-US" altLang="zh-CN"/>
                          <m:t>𝜏</m:t>
                        </m:r>
                        <m:r>
                          <a:rPr lang="en-US" altLang="zh-CN"/>
                          <m:t>=2004</m:t>
                        </m:r>
                      </m:sub>
                      <m:sup>
                        <m:r>
                          <a:rPr lang="en-US" altLang="zh-CN"/>
                          <m:t>2008</m:t>
                        </m:r>
                      </m:sup>
                      <m:e>
                        <m:f>
                          <m:fPr>
                            <m:ctrlPr>
                              <a:rPr lang="en-US" altLang="zh-CN"/>
                            </m:ctrlPr>
                          </m:fPr>
                          <m:num>
                            <m:sSub>
                              <m:sSubPr>
                                <m:ctrlPr>
                                  <a:rPr lang="en-US" altLang="zh-CN"/>
                                </m:ctrlPr>
                              </m:sSubPr>
                              <m:e>
                                <m:r>
                                  <a:rPr lang="en-US" altLang="zh-CN"/>
                                  <m:t>𝐵𝐿</m:t>
                                </m:r>
                              </m:e>
                              <m:sub>
                                <m:r>
                                  <a:rPr lang="en-US" altLang="zh-CN"/>
                                  <m:t>𝑖</m:t>
                                </m:r>
                                <m:r>
                                  <a:rPr lang="en-US" altLang="zh-CN"/>
                                  <m:t>,</m:t>
                                </m:r>
                                <m:r>
                                  <m:rPr>
                                    <m:brk m:alnAt="23"/>
                                  </m:rPr>
                                  <a:rPr lang="en-US" altLang="zh-CN"/>
                                  <m:t>𝜏</m:t>
                                </m:r>
                              </m:sub>
                            </m:sSub>
                          </m:num>
                          <m:den>
                            <m:sSub>
                              <m:sSubPr>
                                <m:ctrlPr>
                                  <a:rPr lang="en-US" altLang="zh-CN"/>
                                </m:ctrlPr>
                              </m:sSubPr>
                              <m:e>
                                <m:r>
                                  <a:rPr lang="en-US" altLang="zh-CN"/>
                                  <m:t>𝐺𝐷𝑃</m:t>
                                </m:r>
                              </m:e>
                              <m:sub>
                                <m:r>
                                  <a:rPr lang="en-US" altLang="zh-CN"/>
                                  <m:t>𝑖</m:t>
                                </m:r>
                                <m:r>
                                  <a:rPr lang="en-US" altLang="zh-CN"/>
                                  <m:t>,</m:t>
                                </m:r>
                                <m:r>
                                  <m:rPr>
                                    <m:brk m:alnAt="23"/>
                                  </m:rPr>
                                  <a:rPr lang="en-US" altLang="zh-CN"/>
                                  <m:t>𝜏</m:t>
                                </m:r>
                              </m:sub>
                            </m:sSub>
                          </m:den>
                        </m:f>
                      </m:e>
                    </m:nary>
                    <m:r>
                      <a:rPr lang="zh-CN" altLang="en-US"/>
                      <m:t>（</m:t>
                    </m:r>
                    <m:r>
                      <a:rPr lang="en-US" altLang="zh-CN"/>
                      <m:t>1</m:t>
                    </m:r>
                    <m:r>
                      <a:rPr lang="zh-CN" altLang="en-US"/>
                      <m:t>）</m:t>
                    </m:r>
                  </m:oMath>
                </a14:m>
                <a:endParaRPr lang="en-US" altLang="zh-CN" dirty="0"/>
              </a:p>
              <a:p>
                <a:pPr lvl="1">
                  <a:lnSpc>
                    <a:spcPct val="120000"/>
                  </a:lnSpc>
                </a:pPr>
                <a:r>
                  <a:rPr lang="en-US" altLang="zh-CN" sz="2000" dirty="0"/>
                  <a:t>2</a:t>
                </a:r>
                <a:r>
                  <a:rPr lang="zh-CN" altLang="en-US" sz="2000" dirty="0"/>
                  <a:t>、</a:t>
                </a:r>
                <a:r>
                  <a:rPr lang="en-US" altLang="zh-CN" sz="2000" dirty="0"/>
                  <a:t>2012</a:t>
                </a:r>
                <a:r>
                  <a:rPr lang="zh-CN" altLang="zh-CN" sz="2000" dirty="0"/>
                  <a:t>年至</a:t>
                </a:r>
                <a:r>
                  <a:rPr lang="en-US" altLang="zh-CN" sz="2000" dirty="0"/>
                  <a:t>2015</a:t>
                </a:r>
                <a:r>
                  <a:rPr lang="zh-CN" altLang="zh-CN" sz="2000" dirty="0"/>
                  <a:t>年期间各省的异常</a:t>
                </a:r>
                <a:r>
                  <a:rPr lang="zh-CN" altLang="en-US" sz="2000" dirty="0"/>
                  <a:t>城投债</a:t>
                </a:r>
                <a:r>
                  <a:rPr lang="en-US" altLang="zh-CN" sz="2000" dirty="0"/>
                  <a:t>MCB</a:t>
                </a:r>
                <a:r>
                  <a:rPr lang="zh-CN" altLang="zh-CN" sz="2000" dirty="0"/>
                  <a:t>与</a:t>
                </a:r>
                <a:r>
                  <a:rPr lang="en-US" altLang="zh-CN" sz="2000" dirty="0"/>
                  <a:t>GDP</a:t>
                </a:r>
                <a:r>
                  <a:rPr lang="zh-CN" altLang="zh-CN" sz="2000" dirty="0"/>
                  <a:t>之比</a:t>
                </a:r>
                <a:endParaRPr lang="en-US" altLang="zh-CN" sz="2000" dirty="0"/>
              </a:p>
              <a:p>
                <a:pPr lvl="1">
                  <a:lnSpc>
                    <a:spcPct val="120000"/>
                  </a:lnSpc>
                </a:pPr>
                <a14:m>
                  <m:oMath xmlns:m="http://schemas.openxmlformats.org/officeDocument/2006/math">
                    <m:f>
                      <m:fPr>
                        <m:ctrlPr>
                          <a:rPr lang="en-US" altLang="zh-CN"/>
                        </m:ctrlPr>
                      </m:fPr>
                      <m:num>
                        <m:sSubSup>
                          <m:sSubSupPr>
                            <m:ctrlPr>
                              <a:rPr lang="en-US" altLang="zh-CN"/>
                            </m:ctrlPr>
                          </m:sSubSupPr>
                          <m:e>
                            <m:r>
                              <a:rPr lang="en-US" altLang="zh-CN"/>
                              <m:t>𝑀𝐶𝐵</m:t>
                            </m:r>
                          </m:e>
                          <m:sub>
                            <m:r>
                              <a:rPr lang="en-US" altLang="zh-CN"/>
                              <m:t>𝑖</m:t>
                            </m:r>
                            <m:r>
                              <a:rPr lang="en-US" altLang="zh-CN"/>
                              <m:t>,</m:t>
                            </m:r>
                            <m:r>
                              <a:rPr lang="en-US" altLang="zh-CN"/>
                              <m:t>𝑡</m:t>
                            </m:r>
                          </m:sub>
                          <m:sup>
                            <m:r>
                              <a:rPr lang="en-US" altLang="zh-CN"/>
                              <m:t>𝑎𝑏𝑛𝑜𝑟𝑚𝑎𝑙</m:t>
                            </m:r>
                          </m:sup>
                        </m:sSubSup>
                      </m:num>
                      <m:den>
                        <m:sSub>
                          <m:sSubPr>
                            <m:ctrlPr>
                              <a:rPr lang="en-US" altLang="zh-CN"/>
                            </m:ctrlPr>
                          </m:sSubPr>
                          <m:e>
                            <m:r>
                              <a:rPr lang="en-US" altLang="zh-CN"/>
                              <m:t>𝐺𝐷𝑃</m:t>
                            </m:r>
                          </m:e>
                          <m:sub>
                            <m:r>
                              <a:rPr lang="en-US" altLang="zh-CN"/>
                              <m:t>𝑖</m:t>
                            </m:r>
                            <m:r>
                              <a:rPr lang="en-US" altLang="zh-CN"/>
                              <m:t>,2009</m:t>
                            </m:r>
                          </m:sub>
                        </m:sSub>
                      </m:den>
                    </m:f>
                    <m:r>
                      <a:rPr lang="en-US" altLang="zh-CN"/>
                      <m:t>≡</m:t>
                    </m:r>
                    <m:f>
                      <m:fPr>
                        <m:ctrlPr>
                          <a:rPr lang="en-US" altLang="zh-CN"/>
                        </m:ctrlPr>
                      </m:fPr>
                      <m:num>
                        <m:sSub>
                          <m:sSubPr>
                            <m:ctrlPr>
                              <a:rPr lang="en-US" altLang="zh-CN"/>
                            </m:ctrlPr>
                          </m:sSubPr>
                          <m:e>
                            <m:r>
                              <a:rPr lang="en-US" altLang="zh-CN"/>
                              <m:t>𝑀𝐶𝐵</m:t>
                            </m:r>
                          </m:e>
                          <m:sub>
                            <m:r>
                              <a:rPr lang="en-US" altLang="zh-CN"/>
                              <m:t>𝑖</m:t>
                            </m:r>
                            <m:r>
                              <a:rPr lang="en-US" altLang="zh-CN"/>
                              <m:t>,</m:t>
                            </m:r>
                            <m:r>
                              <a:rPr lang="en-US" altLang="zh-CN"/>
                              <m:t>𝑡</m:t>
                            </m:r>
                          </m:sub>
                        </m:sSub>
                      </m:num>
                      <m:den>
                        <m:sSub>
                          <m:sSubPr>
                            <m:ctrlPr>
                              <a:rPr lang="en-US" altLang="zh-CN"/>
                            </m:ctrlPr>
                          </m:sSubPr>
                          <m:e>
                            <m:r>
                              <a:rPr lang="en-US" altLang="zh-CN"/>
                              <m:t>𝐺𝐷𝑃</m:t>
                            </m:r>
                          </m:e>
                          <m:sub>
                            <m:r>
                              <a:rPr lang="en-US" altLang="zh-CN"/>
                              <m:t>𝑖</m:t>
                            </m:r>
                            <m:r>
                              <a:rPr lang="en-US" altLang="zh-CN"/>
                              <m:t>,</m:t>
                            </m:r>
                            <m:r>
                              <a:rPr lang="en-US" altLang="zh-CN"/>
                              <m:t>𝑡</m:t>
                            </m:r>
                          </m:sub>
                        </m:sSub>
                      </m:den>
                    </m:f>
                    <m:r>
                      <a:rPr lang="en-US" altLang="zh-CN"/>
                      <m:t>−</m:t>
                    </m:r>
                    <m:nary>
                      <m:naryPr>
                        <m:chr m:val="∑"/>
                        <m:ctrlPr>
                          <a:rPr lang="en-US" altLang="zh-CN"/>
                        </m:ctrlPr>
                      </m:naryPr>
                      <m:sub>
                        <m:r>
                          <m:rPr>
                            <m:brk m:alnAt="23"/>
                          </m:rPr>
                          <a:rPr lang="en-US" altLang="zh-CN"/>
                          <m:t>𝜏</m:t>
                        </m:r>
                        <m:r>
                          <a:rPr lang="en-US" altLang="zh-CN"/>
                          <m:t>=2004</m:t>
                        </m:r>
                      </m:sub>
                      <m:sup>
                        <m:r>
                          <a:rPr lang="en-US" altLang="zh-CN"/>
                          <m:t>2008</m:t>
                        </m:r>
                      </m:sup>
                      <m:e>
                        <m:f>
                          <m:fPr>
                            <m:ctrlPr>
                              <a:rPr lang="en-US" altLang="zh-CN"/>
                            </m:ctrlPr>
                          </m:fPr>
                          <m:num>
                            <m:sSub>
                              <m:sSubPr>
                                <m:ctrlPr>
                                  <a:rPr lang="en-US" altLang="zh-CN"/>
                                </m:ctrlPr>
                              </m:sSubPr>
                              <m:e>
                                <m:r>
                                  <a:rPr lang="en-US" altLang="zh-CN"/>
                                  <m:t>𝑀𝐶𝐵</m:t>
                                </m:r>
                              </m:e>
                              <m:sub>
                                <m:r>
                                  <a:rPr lang="en-US" altLang="zh-CN"/>
                                  <m:t>𝑖</m:t>
                                </m:r>
                                <m:r>
                                  <a:rPr lang="en-US" altLang="zh-CN"/>
                                  <m:t>,</m:t>
                                </m:r>
                                <m:r>
                                  <m:rPr>
                                    <m:brk m:alnAt="23"/>
                                  </m:rPr>
                                  <a:rPr lang="en-US" altLang="zh-CN"/>
                                  <m:t>𝜏</m:t>
                                </m:r>
                              </m:sub>
                            </m:sSub>
                          </m:num>
                          <m:den>
                            <m:sSub>
                              <m:sSubPr>
                                <m:ctrlPr>
                                  <a:rPr lang="en-US" altLang="zh-CN"/>
                                </m:ctrlPr>
                              </m:sSubPr>
                              <m:e>
                                <m:r>
                                  <a:rPr lang="en-US" altLang="zh-CN"/>
                                  <m:t>𝐺𝐷𝑃</m:t>
                                </m:r>
                              </m:e>
                              <m:sub>
                                <m:r>
                                  <a:rPr lang="en-US" altLang="zh-CN"/>
                                  <m:t>𝑖</m:t>
                                </m:r>
                                <m:r>
                                  <a:rPr lang="en-US" altLang="zh-CN"/>
                                  <m:t>,</m:t>
                                </m:r>
                                <m:r>
                                  <m:rPr>
                                    <m:brk m:alnAt="23"/>
                                  </m:rPr>
                                  <a:rPr lang="en-US" altLang="zh-CN"/>
                                  <m:t>𝜏</m:t>
                                </m:r>
                              </m:sub>
                            </m:sSub>
                          </m:den>
                        </m:f>
                      </m:e>
                    </m:nary>
                    <m:d>
                      <m:dPr>
                        <m:begChr m:val="（"/>
                        <m:endChr m:val="）"/>
                        <m:ctrlPr>
                          <a:rPr lang="zh-CN" altLang="en-US"/>
                        </m:ctrlPr>
                      </m:dPr>
                      <m:e>
                        <m:r>
                          <a:rPr lang="en-US" altLang="zh-CN"/>
                          <m:t>2</m:t>
                        </m:r>
                      </m:e>
                    </m:d>
                  </m:oMath>
                </a14:m>
                <a:endParaRPr lang="en-US" altLang="zh-CN" dirty="0"/>
              </a:p>
              <a:p>
                <a:r>
                  <a:rPr lang="en-US" altLang="zh-CN" sz="2400" dirty="0" err="1"/>
                  <a:t>OLS</a:t>
                </a:r>
                <a:r>
                  <a:rPr lang="zh-CN" altLang="en-US" sz="2400" dirty="0"/>
                  <a:t>回归：</a:t>
                </a:r>
                <a14:m>
                  <m:oMath xmlns:m="http://schemas.openxmlformats.org/officeDocument/2006/math">
                    <m:f>
                      <m:fPr>
                        <m:ctrlPr>
                          <a:rPr lang="en-US" altLang="zh-CN" sz="2400" i="1">
                            <a:latin typeface="Cambria Math" panose="02040503050406030204" pitchFamily="18" charset="0"/>
                          </a:rPr>
                        </m:ctrlPr>
                      </m:fPr>
                      <m:num>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𝑀𝐶𝐵</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𝑡</m:t>
                            </m:r>
                          </m:sub>
                          <m:sup>
                            <m:r>
                              <a:rPr lang="en-US" altLang="zh-CN" sz="2400" i="1">
                                <a:latin typeface="Cambria Math" panose="02040503050406030204" pitchFamily="18" charset="0"/>
                              </a:rPr>
                              <m:t>𝑎𝑏𝑛𝑜𝑟𝑚𝑎𝑙</m:t>
                            </m:r>
                          </m:sup>
                        </m:sSubSup>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𝐺𝐷𝑃</m:t>
                            </m:r>
                          </m:e>
                          <m:sub>
                            <m:r>
                              <a:rPr lang="en-US" altLang="zh-CN" sz="2400" i="1">
                                <a:latin typeface="Cambria Math" panose="02040503050406030204" pitchFamily="18" charset="0"/>
                              </a:rPr>
                              <m:t>𝑖</m:t>
                            </m:r>
                            <m:r>
                              <a:rPr lang="en-US" altLang="zh-CN" sz="2400" i="1">
                                <a:latin typeface="Cambria Math" panose="02040503050406030204" pitchFamily="18" charset="0"/>
                              </a:rPr>
                              <m:t>,2009</m:t>
                            </m:r>
                          </m:sub>
                        </m:sSub>
                      </m:den>
                    </m:f>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𝑎</m:t>
                        </m:r>
                      </m:e>
                      <m:sub>
                        <m:r>
                          <a:rPr lang="en-US" altLang="zh-CN" sz="2400" b="0" i="1" smtClean="0">
                            <a:latin typeface="Cambria Math" panose="02040503050406030204" pitchFamily="18" charset="0"/>
                            <a:ea typeface="Cambria Math" panose="02040503050406030204" pitchFamily="18" charset="0"/>
                          </a:rPr>
                          <m:t>𝑡</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𝑏</m:t>
                        </m:r>
                      </m:e>
                      <m:sub>
                        <m:r>
                          <a:rPr lang="en-US" altLang="zh-CN" sz="2400" b="0" i="1" smtClean="0">
                            <a:latin typeface="Cambria Math" panose="02040503050406030204" pitchFamily="18" charset="0"/>
                            <a:ea typeface="Cambria Math" panose="02040503050406030204" pitchFamily="18" charset="0"/>
                          </a:rPr>
                          <m:t>𝑡</m:t>
                        </m:r>
                      </m:sub>
                    </m:sSub>
                    <m:f>
                      <m:fPr>
                        <m:ctrlPr>
                          <a:rPr lang="en-US" altLang="zh-CN" sz="2400" i="1">
                            <a:latin typeface="Cambria Math" panose="02040503050406030204" pitchFamily="18" charset="0"/>
                          </a:rPr>
                        </m:ctrlPr>
                      </m:fPr>
                      <m:num>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𝐵𝐿</m:t>
                            </m:r>
                          </m:e>
                          <m:sub>
                            <m:r>
                              <a:rPr lang="en-US" altLang="zh-CN" sz="2400" i="1">
                                <a:latin typeface="Cambria Math" panose="02040503050406030204" pitchFamily="18" charset="0"/>
                              </a:rPr>
                              <m:t>𝑖</m:t>
                            </m:r>
                            <m:r>
                              <a:rPr lang="en-US" altLang="zh-CN" sz="2400" i="1">
                                <a:latin typeface="Cambria Math" panose="02040503050406030204" pitchFamily="18" charset="0"/>
                              </a:rPr>
                              <m:t>,2009</m:t>
                            </m:r>
                          </m:sub>
                          <m:sup>
                            <m:r>
                              <a:rPr lang="en-US" altLang="zh-CN" sz="2400" i="1">
                                <a:latin typeface="Cambria Math" panose="02040503050406030204" pitchFamily="18" charset="0"/>
                              </a:rPr>
                              <m:t>𝑠𝑡𝑖𝑚𝑢𝑙𝑢𝑠</m:t>
                            </m:r>
                          </m:sup>
                        </m:sSubSup>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𝐺𝐷𝑃</m:t>
                            </m:r>
                          </m:e>
                          <m:sub>
                            <m:r>
                              <a:rPr lang="en-US" altLang="zh-CN" sz="2400" i="1">
                                <a:latin typeface="Cambria Math" panose="02040503050406030204" pitchFamily="18" charset="0"/>
                              </a:rPr>
                              <m:t>𝑖</m:t>
                            </m:r>
                            <m:r>
                              <a:rPr lang="en-US" altLang="zh-CN" sz="2400" i="1">
                                <a:latin typeface="Cambria Math" panose="02040503050406030204" pitchFamily="18" charset="0"/>
                              </a:rPr>
                              <m:t>,2009</m:t>
                            </m:r>
                          </m:sub>
                        </m:sSub>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sub>
                    </m:sSub>
                    <m:r>
                      <a:rPr lang="zh-CN" altLang="en-US"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3</m:t>
                    </m:r>
                    <m:r>
                      <a:rPr lang="zh-CN" altLang="en-US" sz="2400" i="1">
                        <a:latin typeface="Cambria Math" panose="02040503050406030204" pitchFamily="18" charset="0"/>
                        <a:ea typeface="Cambria Math" panose="02040503050406030204" pitchFamily="18" charset="0"/>
                      </a:rPr>
                      <m:t>）</m:t>
                    </m:r>
                  </m:oMath>
                </a14:m>
                <a:endParaRPr lang="en-US" altLang="zh-CN" sz="2400" dirty="0"/>
              </a:p>
              <a:p>
                <a:endParaRPr lang="en-US" altLang="zh-CN" sz="2000" dirty="0"/>
              </a:p>
              <a:p>
                <a:endParaRPr lang="en-US" altLang="zh-CN" sz="2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375" y="994455"/>
                <a:ext cx="11118574" cy="6321287"/>
              </a:xfrm>
              <a:blipFill>
                <a:blip r:embed="rId3"/>
                <a:stretch>
                  <a:fillRect l="-1026" t="-80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DD2919C-8CD9-364A-A02B-3AA1342CCAF6}" type="datetime1">
              <a:rPr lang="zh-CN" altLang="en-US" smtClean="0"/>
              <a:t>2022/11/26</a:t>
            </a:fld>
            <a:endParaRPr lang="en-US" dirty="0"/>
          </a:p>
        </p:txBody>
      </p:sp>
      <p:sp>
        <p:nvSpPr>
          <p:cNvPr id="5" name="页脚占位符 4"/>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幻灯片编号占位符 5"/>
          <p:cNvSpPr>
            <a:spLocks noGrp="1"/>
          </p:cNvSpPr>
          <p:nvPr>
            <p:ph type="sldNum" sz="quarter" idx="12"/>
          </p:nvPr>
        </p:nvSpPr>
        <p:spPr/>
        <p:txBody>
          <a:bodyPr/>
          <a:lstStyle/>
          <a:p>
            <a:fld id="{03C3F5E1-8BEB-46F8-B0C6-3051342B5E98}" type="slidenum">
              <a:rPr lang="en-US" smtClean="0"/>
              <a:pPr/>
              <a:t>16</a:t>
            </a:fld>
            <a:endParaRPr lang="en-US" dirty="0"/>
          </a:p>
        </p:txBody>
      </p:sp>
    </p:spTree>
    <p:extLst>
      <p:ext uri="{BB962C8B-B14F-4D97-AF65-F5344CB8AC3E}">
        <p14:creationId xmlns:p14="http://schemas.microsoft.com/office/powerpoint/2010/main" val="5464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en-US" altLang="zh-CN" dirty="0"/>
              <a:t>OLS</a:t>
            </a:r>
            <a:r>
              <a:rPr lang="zh-CN" altLang="en-US" dirty="0"/>
              <a:t>回归</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216161" y="1368399"/>
                <a:ext cx="4750551" cy="4979392"/>
              </a:xfrm>
            </p:spPr>
            <p:txBody>
              <a:bodyPr>
                <a:noAutofit/>
              </a:bodyPr>
              <a:lstStyle/>
              <a:p>
                <a:r>
                  <a:rPr lang="zh-CN" altLang="zh-CN" sz="2200" dirty="0"/>
                  <a:t>考虑了中国的七个地区（华北、华东、华南、华中、东北、西北和西南）</a:t>
                </a:r>
              </a:p>
              <a:p>
                <a:r>
                  <a:rPr lang="zh-CN" altLang="zh-CN" sz="2200" dirty="0"/>
                  <a:t>图</a:t>
                </a:r>
                <a:r>
                  <a:rPr lang="en-US" altLang="zh-CN" sz="2200" dirty="0"/>
                  <a:t>4</a:t>
                </a:r>
                <a:r>
                  <a:rPr lang="zh-CN" altLang="zh-CN" sz="2200" dirty="0"/>
                  <a:t>面板</a:t>
                </a:r>
                <a:r>
                  <a:rPr lang="en-US" altLang="zh-CN" sz="2200" dirty="0"/>
                  <a:t>A</a:t>
                </a:r>
                <a:r>
                  <a:rPr lang="zh-CN" altLang="zh-CN" sz="2200" dirty="0"/>
                  <a:t>显示</a:t>
                </a:r>
                <a:r>
                  <a:rPr lang="zh-CN" altLang="en-US" sz="2200" dirty="0"/>
                  <a:t>了</a:t>
                </a:r>
                <a14:m>
                  <m:oMath xmlns:m="http://schemas.openxmlformats.org/officeDocument/2006/math">
                    <m:f>
                      <m:fPr>
                        <m:ctrlPr>
                          <a:rPr lang="en-US" altLang="zh-CN" sz="2200" i="1">
                            <a:latin typeface="Cambria Math" panose="02040503050406030204" pitchFamily="18" charset="0"/>
                          </a:rPr>
                        </m:ctrlPr>
                      </m:fPr>
                      <m:num>
                        <m:sSubSup>
                          <m:sSubSupPr>
                            <m:ctrlPr>
                              <a:rPr lang="en-US" altLang="zh-CN" sz="2200" i="1">
                                <a:latin typeface="Cambria Math" panose="02040503050406030204" pitchFamily="18" charset="0"/>
                              </a:rPr>
                            </m:ctrlPr>
                          </m:sSubSupPr>
                          <m:e>
                            <m:r>
                              <a:rPr lang="en-US" altLang="zh-CN" sz="2200">
                                <a:latin typeface="Cambria Math" panose="02040503050406030204" pitchFamily="18" charset="0"/>
                              </a:rPr>
                              <m:t>𝐵𝐿</m:t>
                            </m:r>
                          </m:e>
                          <m:sub>
                            <m:r>
                              <a:rPr lang="en-US" altLang="zh-CN" sz="2200">
                                <a:latin typeface="Cambria Math" panose="02040503050406030204" pitchFamily="18" charset="0"/>
                              </a:rPr>
                              <m:t>𝑖</m:t>
                            </m:r>
                            <m:r>
                              <a:rPr lang="en-US" altLang="zh-CN" sz="2200">
                                <a:latin typeface="Cambria Math" panose="02040503050406030204" pitchFamily="18" charset="0"/>
                              </a:rPr>
                              <m:t>,2009</m:t>
                            </m:r>
                          </m:sub>
                          <m:sup>
                            <m:r>
                              <a:rPr lang="en-US" altLang="zh-CN" sz="2200">
                                <a:latin typeface="Cambria Math" panose="02040503050406030204" pitchFamily="18" charset="0"/>
                              </a:rPr>
                              <m:t>𝑠𝑡𝑖𝑚𝑢𝑙𝑢𝑠</m:t>
                            </m:r>
                          </m:sup>
                        </m:sSubSup>
                      </m:num>
                      <m:den>
                        <m:sSub>
                          <m:sSubPr>
                            <m:ctrlPr>
                              <a:rPr lang="en-US" altLang="zh-CN" sz="2200" i="1">
                                <a:latin typeface="Cambria Math" panose="02040503050406030204" pitchFamily="18" charset="0"/>
                              </a:rPr>
                            </m:ctrlPr>
                          </m:sSubPr>
                          <m:e>
                            <m:r>
                              <a:rPr lang="en-US" altLang="zh-CN" sz="2200">
                                <a:latin typeface="Cambria Math" panose="02040503050406030204" pitchFamily="18" charset="0"/>
                              </a:rPr>
                              <m:t>𝐺𝐷𝑃</m:t>
                            </m:r>
                          </m:e>
                          <m:sub>
                            <m:r>
                              <a:rPr lang="en-US" altLang="zh-CN" sz="2200">
                                <a:latin typeface="Cambria Math" panose="02040503050406030204" pitchFamily="18" charset="0"/>
                              </a:rPr>
                              <m:t>𝑖</m:t>
                            </m:r>
                            <m:r>
                              <a:rPr lang="en-US" altLang="zh-CN" sz="2200">
                                <a:latin typeface="Cambria Math" panose="02040503050406030204" pitchFamily="18" charset="0"/>
                              </a:rPr>
                              <m:t>,2009</m:t>
                            </m:r>
                          </m:sub>
                        </m:sSub>
                      </m:den>
                    </m:f>
                  </m:oMath>
                </a14:m>
                <a:r>
                  <a:rPr lang="zh-CN" altLang="en-US" sz="2200" dirty="0"/>
                  <a:t>和</a:t>
                </a:r>
                <a14:m>
                  <m:oMath xmlns:m="http://schemas.openxmlformats.org/officeDocument/2006/math">
                    <m:f>
                      <m:fPr>
                        <m:ctrlPr>
                          <a:rPr lang="en-US" altLang="zh-CN" sz="2200" i="1">
                            <a:latin typeface="Cambria Math" panose="02040503050406030204" pitchFamily="18" charset="0"/>
                          </a:rPr>
                        </m:ctrlPr>
                      </m:fPr>
                      <m:num>
                        <m:sSubSup>
                          <m:sSubSupPr>
                            <m:ctrlPr>
                              <a:rPr lang="en-US" altLang="zh-CN" sz="2200" i="1">
                                <a:latin typeface="Cambria Math" panose="02040503050406030204" pitchFamily="18" charset="0"/>
                              </a:rPr>
                            </m:ctrlPr>
                          </m:sSubSupPr>
                          <m:e>
                            <m:r>
                              <a:rPr lang="en-US" altLang="zh-CN" sz="2200">
                                <a:latin typeface="Cambria Math" panose="02040503050406030204" pitchFamily="18" charset="0"/>
                              </a:rPr>
                              <m:t>𝑀𝐶𝐵</m:t>
                            </m:r>
                          </m:e>
                          <m:sub>
                            <m:r>
                              <a:rPr lang="en-US" altLang="zh-CN" sz="2200">
                                <a:latin typeface="Cambria Math" panose="02040503050406030204" pitchFamily="18" charset="0"/>
                              </a:rPr>
                              <m:t>𝑖</m:t>
                            </m:r>
                            <m:r>
                              <a:rPr lang="en-US" altLang="zh-CN" sz="2200">
                                <a:latin typeface="Cambria Math" panose="02040503050406030204" pitchFamily="18" charset="0"/>
                              </a:rPr>
                              <m:t>,</m:t>
                            </m:r>
                            <m:r>
                              <a:rPr lang="en-US" altLang="zh-CN" sz="2200">
                                <a:latin typeface="Cambria Math" panose="02040503050406030204" pitchFamily="18" charset="0"/>
                              </a:rPr>
                              <m:t>𝑡</m:t>
                            </m:r>
                          </m:sub>
                          <m:sup>
                            <m:r>
                              <a:rPr lang="en-US" altLang="zh-CN" sz="2200">
                                <a:latin typeface="Cambria Math" panose="02040503050406030204" pitchFamily="18" charset="0"/>
                              </a:rPr>
                              <m:t>𝑎𝑏𝑛𝑜𝑟𝑚𝑎𝑙</m:t>
                            </m:r>
                          </m:sup>
                        </m:sSubSup>
                      </m:num>
                      <m:den>
                        <m:sSub>
                          <m:sSubPr>
                            <m:ctrlPr>
                              <a:rPr lang="en-US" altLang="zh-CN" sz="2200" i="1">
                                <a:latin typeface="Cambria Math" panose="02040503050406030204" pitchFamily="18" charset="0"/>
                              </a:rPr>
                            </m:ctrlPr>
                          </m:sSubPr>
                          <m:e>
                            <m:r>
                              <a:rPr lang="en-US" altLang="zh-CN" sz="2200">
                                <a:latin typeface="Cambria Math" panose="02040503050406030204" pitchFamily="18" charset="0"/>
                              </a:rPr>
                              <m:t>𝐺𝐷𝑃</m:t>
                            </m:r>
                          </m:e>
                          <m:sub>
                            <m:r>
                              <a:rPr lang="en-US" altLang="zh-CN" sz="2200">
                                <a:latin typeface="Cambria Math" panose="02040503050406030204" pitchFamily="18" charset="0"/>
                              </a:rPr>
                              <m:t>𝑖</m:t>
                            </m:r>
                            <m:r>
                              <a:rPr lang="en-US" altLang="zh-CN" sz="2200">
                                <a:latin typeface="Cambria Math" panose="02040503050406030204" pitchFamily="18" charset="0"/>
                              </a:rPr>
                              <m:t>,2009</m:t>
                            </m:r>
                          </m:sub>
                        </m:sSub>
                      </m:den>
                    </m:f>
                  </m:oMath>
                </a14:m>
                <a:r>
                  <a:rPr lang="zh-CN" altLang="en-US" sz="2200" dirty="0"/>
                  <a:t>的</a:t>
                </a:r>
                <a:r>
                  <a:rPr lang="zh-CN" altLang="zh-CN" sz="2200" dirty="0"/>
                  <a:t>区域散点图 </a:t>
                </a:r>
                <a:endParaRPr lang="en-US" altLang="zh-CN" sz="2200" dirty="0"/>
              </a:p>
              <a:p>
                <a:r>
                  <a:rPr lang="zh-CN" altLang="zh-CN" sz="2200" b="1" dirty="0"/>
                  <a:t>西南地区</a:t>
                </a:r>
                <a:r>
                  <a:rPr lang="zh-CN" altLang="zh-CN" sz="2200" dirty="0"/>
                  <a:t>遭受了</a:t>
                </a:r>
                <a:r>
                  <a:rPr lang="en-US" altLang="zh-CN" sz="2200" dirty="0"/>
                  <a:t>2008</a:t>
                </a:r>
                <a:r>
                  <a:rPr lang="zh-CN" altLang="zh-CN" sz="2200" dirty="0"/>
                  <a:t>汶川大地震，灾后不久就获得了灾后重建的资格，</a:t>
                </a:r>
                <a:r>
                  <a:rPr lang="en-US" altLang="zh-CN" sz="2200" dirty="0"/>
                  <a:t>2009</a:t>
                </a:r>
                <a:r>
                  <a:rPr lang="zh-CN" altLang="zh-CN" sz="2200" dirty="0"/>
                  <a:t>年</a:t>
                </a:r>
                <a:r>
                  <a:rPr lang="zh-CN" altLang="en-US" sz="2200" dirty="0"/>
                  <a:t>其</a:t>
                </a:r>
                <a:r>
                  <a:rPr lang="zh-CN" altLang="zh-CN" sz="2200" dirty="0"/>
                  <a:t>刺激性贷款增长幅度最大，在未来四年中的三个年份的异常</a:t>
                </a:r>
                <a:r>
                  <a:rPr lang="en-US" altLang="zh-CN" sz="2200" dirty="0"/>
                  <a:t>MCB</a:t>
                </a:r>
                <a:r>
                  <a:rPr lang="zh-CN" altLang="zh-CN" sz="2200" dirty="0"/>
                  <a:t>发行量中排名第一</a:t>
                </a:r>
              </a:p>
              <a:p>
                <a:endParaRPr lang="en-US" altLang="zh-CN" sz="1800" dirty="0"/>
              </a:p>
              <a:p>
                <a:endParaRPr lang="en-US" altLang="zh-CN" sz="18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216161" y="1368399"/>
                <a:ext cx="4750551" cy="4979392"/>
              </a:xfrm>
              <a:blipFill>
                <a:blip r:embed="rId3"/>
                <a:stretch>
                  <a:fillRect l="-2133" t="-1276" r="-80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DD2919C-8CD9-364A-A02B-3AA1342CCAF6}" type="datetime1">
              <a:rPr lang="zh-CN" altLang="en-US" smtClean="0"/>
              <a:t>2022/11/18</a:t>
            </a:fld>
            <a:endParaRPr lang="en-US" dirty="0"/>
          </a:p>
        </p:txBody>
      </p:sp>
      <p:sp>
        <p:nvSpPr>
          <p:cNvPr id="5" name="页脚占位符 4"/>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幻灯片编号占位符 5"/>
          <p:cNvSpPr>
            <a:spLocks noGrp="1"/>
          </p:cNvSpPr>
          <p:nvPr>
            <p:ph type="sldNum" sz="quarter" idx="12"/>
          </p:nvPr>
        </p:nvSpPr>
        <p:spPr/>
        <p:txBody>
          <a:bodyPr/>
          <a:lstStyle/>
          <a:p>
            <a:fld id="{03C3F5E1-8BEB-46F8-B0C6-3051342B5E98}" type="slidenum">
              <a:rPr lang="en-US" smtClean="0"/>
              <a:pPr/>
              <a:t>17</a:t>
            </a:fld>
            <a:endParaRPr lang="en-US" dirty="0"/>
          </a:p>
        </p:txBody>
      </p:sp>
      <p:pic>
        <p:nvPicPr>
          <p:cNvPr id="10" name="图片 9">
            <a:extLst>
              <a:ext uri="{FF2B5EF4-FFF2-40B4-BE49-F238E27FC236}">
                <a16:creationId xmlns:a16="http://schemas.microsoft.com/office/drawing/2014/main" id="{64E988DE-B592-1147-930D-7D0353DD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1" y="1075810"/>
            <a:ext cx="6663572" cy="5086350"/>
          </a:xfrm>
          <a:prstGeom prst="rect">
            <a:avLst/>
          </a:prstGeom>
        </p:spPr>
      </p:pic>
    </p:spTree>
    <p:extLst>
      <p:ext uri="{BB962C8B-B14F-4D97-AF65-F5344CB8AC3E}">
        <p14:creationId xmlns:p14="http://schemas.microsoft.com/office/powerpoint/2010/main" val="89715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en-US" altLang="zh-CN" dirty="0"/>
              <a:t>OLS</a:t>
            </a:r>
            <a:r>
              <a:rPr lang="zh-CN" altLang="en-US" dirty="0"/>
              <a:t>回归</a:t>
            </a:r>
            <a:endParaRPr kumimoji="1" lang="zh-CN" altLang="en-US" dirty="0"/>
          </a:p>
        </p:txBody>
      </p:sp>
      <p:sp>
        <p:nvSpPr>
          <p:cNvPr id="4" name="日期占位符 3"/>
          <p:cNvSpPr>
            <a:spLocks noGrp="1"/>
          </p:cNvSpPr>
          <p:nvPr>
            <p:ph type="dt" sz="half" idx="10"/>
          </p:nvPr>
        </p:nvSpPr>
        <p:spPr/>
        <p:txBody>
          <a:bodyPr/>
          <a:lstStyle/>
          <a:p>
            <a:fld id="{C647562C-7B9F-B548-AFA3-A2C061DF052C}" type="datetime1">
              <a:rPr lang="zh-CN" altLang="en-US" smtClean="0"/>
              <a:t>2022/11/17</a:t>
            </a:fld>
            <a:endParaRPr lang="en-US" dirty="0"/>
          </a:p>
        </p:txBody>
      </p:sp>
      <p:sp>
        <p:nvSpPr>
          <p:cNvPr id="5" name="页脚占位符 4"/>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幻灯片编号占位符 5"/>
          <p:cNvSpPr>
            <a:spLocks noGrp="1"/>
          </p:cNvSpPr>
          <p:nvPr>
            <p:ph type="sldNum" sz="quarter" idx="12"/>
          </p:nvPr>
        </p:nvSpPr>
        <p:spPr/>
        <p:txBody>
          <a:bodyPr/>
          <a:lstStyle/>
          <a:p>
            <a:fld id="{03C3F5E1-8BEB-46F8-B0C6-3051342B5E98}" type="slidenum">
              <a:rPr lang="en-US" smtClean="0"/>
              <a:pPr/>
              <a:t>18</a:t>
            </a:fld>
            <a:endParaRPr lang="en-US" dirty="0"/>
          </a:p>
        </p:txBody>
      </p:sp>
      <p:sp>
        <p:nvSpPr>
          <p:cNvPr id="10" name="矩形 9">
            <a:extLst>
              <a:ext uri="{FF2B5EF4-FFF2-40B4-BE49-F238E27FC236}">
                <a16:creationId xmlns:a16="http://schemas.microsoft.com/office/drawing/2014/main" id="{637B96BB-8B5C-8445-894D-4BA15312D85B}"/>
              </a:ext>
            </a:extLst>
          </p:cNvPr>
          <p:cNvSpPr/>
          <p:nvPr/>
        </p:nvSpPr>
        <p:spPr>
          <a:xfrm>
            <a:off x="7213656" y="2621834"/>
            <a:ext cx="4789170" cy="1832618"/>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400" dirty="0">
                <a:solidFill>
                  <a:schemeClr val="tx1">
                    <a:lumMod val="75000"/>
                    <a:lumOff val="25000"/>
                  </a:schemeClr>
                </a:solidFill>
              </a:rPr>
              <a:t>图</a:t>
            </a:r>
            <a:r>
              <a:rPr lang="en-US" altLang="zh-CN" sz="2400" dirty="0">
                <a:solidFill>
                  <a:schemeClr val="tx1">
                    <a:lumMod val="75000"/>
                    <a:lumOff val="25000"/>
                  </a:schemeClr>
                </a:solidFill>
              </a:rPr>
              <a:t>4</a:t>
            </a:r>
            <a:r>
              <a:rPr lang="zh-CN" altLang="en-US" sz="2400" dirty="0">
                <a:solidFill>
                  <a:schemeClr val="tx1">
                    <a:lumMod val="75000"/>
                    <a:lumOff val="25000"/>
                  </a:schemeClr>
                </a:solidFill>
              </a:rPr>
              <a:t>的面板</a:t>
            </a:r>
            <a:r>
              <a:rPr lang="en-US" altLang="zh-CN" sz="2400" dirty="0">
                <a:solidFill>
                  <a:schemeClr val="tx1">
                    <a:lumMod val="75000"/>
                    <a:lumOff val="25000"/>
                  </a:schemeClr>
                </a:solidFill>
              </a:rPr>
              <a:t>B</a:t>
            </a:r>
            <a:r>
              <a:rPr lang="zh-CN" altLang="zh-CN" sz="2400" dirty="0">
                <a:solidFill>
                  <a:schemeClr val="tx1">
                    <a:lumMod val="75000"/>
                    <a:lumOff val="25000"/>
                  </a:schemeClr>
                </a:solidFill>
              </a:rPr>
              <a:t>中省一级的散点图显示了类似的模式</a:t>
            </a:r>
            <a:endParaRPr lang="en-US" altLang="zh-CN" sz="24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400" dirty="0">
                <a:solidFill>
                  <a:schemeClr val="tx1">
                    <a:lumMod val="75000"/>
                    <a:lumOff val="25000"/>
                  </a:schemeClr>
                </a:solidFill>
              </a:rPr>
              <a:t>拥有更多刺激性贷款的省份在后来经历了更大的</a:t>
            </a:r>
            <a:r>
              <a:rPr lang="en-US" altLang="zh-CN" sz="2400" dirty="0">
                <a:solidFill>
                  <a:schemeClr val="tx1">
                    <a:lumMod val="75000"/>
                    <a:lumOff val="25000"/>
                  </a:schemeClr>
                </a:solidFill>
              </a:rPr>
              <a:t>MCB</a:t>
            </a:r>
            <a:r>
              <a:rPr lang="zh-CN" altLang="zh-CN" sz="2400" dirty="0">
                <a:solidFill>
                  <a:schemeClr val="tx1">
                    <a:lumMod val="75000"/>
                    <a:lumOff val="25000"/>
                  </a:schemeClr>
                </a:solidFill>
              </a:rPr>
              <a:t>发行量</a:t>
            </a:r>
          </a:p>
        </p:txBody>
      </p:sp>
      <p:pic>
        <p:nvPicPr>
          <p:cNvPr id="12" name="图片 11">
            <a:extLst>
              <a:ext uri="{FF2B5EF4-FFF2-40B4-BE49-F238E27FC236}">
                <a16:creationId xmlns:a16="http://schemas.microsoft.com/office/drawing/2014/main" id="{BEA1CE0A-8E06-CB4B-9B5D-6B2A9942C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76" y="1136187"/>
            <a:ext cx="6902514" cy="5174974"/>
          </a:xfrm>
          <a:prstGeom prst="rect">
            <a:avLst/>
          </a:prstGeom>
        </p:spPr>
      </p:pic>
    </p:spTree>
    <p:extLst>
      <p:ext uri="{BB962C8B-B14F-4D97-AF65-F5344CB8AC3E}">
        <p14:creationId xmlns:p14="http://schemas.microsoft.com/office/powerpoint/2010/main" val="3638403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2A3C6-2712-4CAA-B2F6-E29DE6C91EC0}"/>
              </a:ext>
            </a:extLst>
          </p:cNvPr>
          <p:cNvSpPr>
            <a:spLocks noGrp="1"/>
          </p:cNvSpPr>
          <p:nvPr>
            <p:ph type="title"/>
          </p:nvPr>
        </p:nvSpPr>
        <p:spPr/>
        <p:txBody>
          <a:bodyPr/>
          <a:lstStyle/>
          <a:p>
            <a:r>
              <a:rPr lang="zh-CN" altLang="en-US" dirty="0"/>
              <a:t>四、</a:t>
            </a:r>
            <a:r>
              <a:rPr lang="en-US" altLang="zh-CN" dirty="0"/>
              <a:t>OLS</a:t>
            </a:r>
            <a:r>
              <a:rPr lang="zh-CN" altLang="en-US" dirty="0"/>
              <a:t>回归结果</a:t>
            </a:r>
          </a:p>
        </p:txBody>
      </p:sp>
      <p:sp>
        <p:nvSpPr>
          <p:cNvPr id="4" name="日期占位符 3">
            <a:extLst>
              <a:ext uri="{FF2B5EF4-FFF2-40B4-BE49-F238E27FC236}">
                <a16:creationId xmlns:a16="http://schemas.microsoft.com/office/drawing/2014/main" id="{3C258D45-EEB1-4CB9-AF22-A70A05A78217}"/>
              </a:ext>
            </a:extLst>
          </p:cNvPr>
          <p:cNvSpPr>
            <a:spLocks noGrp="1"/>
          </p:cNvSpPr>
          <p:nvPr>
            <p:ph type="dt" sz="half" idx="10"/>
          </p:nvPr>
        </p:nvSpPr>
        <p:spPr/>
        <p:txBody>
          <a:bodyPr/>
          <a:lstStyle/>
          <a:p>
            <a:fld id="{2545B1D0-BB8D-D346-9B12-EDBEA5F68832}" type="datetime1">
              <a:rPr lang="zh-CN" altLang="en-US" smtClean="0"/>
              <a:t>2022/11/17</a:t>
            </a:fld>
            <a:endParaRPr lang="en-US" dirty="0"/>
          </a:p>
        </p:txBody>
      </p:sp>
      <p:sp>
        <p:nvSpPr>
          <p:cNvPr id="5" name="页脚占位符 4">
            <a:extLst>
              <a:ext uri="{FF2B5EF4-FFF2-40B4-BE49-F238E27FC236}">
                <a16:creationId xmlns:a16="http://schemas.microsoft.com/office/drawing/2014/main" id="{6F16A377-A42F-4497-BA76-F8828EBEDDCF}"/>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7EC64581-DFF9-4E99-8ECB-47D34B371049}"/>
              </a:ext>
            </a:extLst>
          </p:cNvPr>
          <p:cNvSpPr>
            <a:spLocks noGrp="1"/>
          </p:cNvSpPr>
          <p:nvPr>
            <p:ph type="sldNum" sz="quarter" idx="12"/>
          </p:nvPr>
        </p:nvSpPr>
        <p:spPr/>
        <p:txBody>
          <a:bodyPr/>
          <a:lstStyle/>
          <a:p>
            <a:fld id="{03C3F5E1-8BEB-46F8-B0C6-3051342B5E98}" type="slidenum">
              <a:rPr lang="en-US" smtClean="0"/>
              <a:pPr/>
              <a:t>19</a:t>
            </a:fld>
            <a:endParaRPr lang="en-US" dirty="0"/>
          </a:p>
        </p:txBody>
      </p:sp>
      <p:sp>
        <p:nvSpPr>
          <p:cNvPr id="8" name="矩形 7">
            <a:extLst>
              <a:ext uri="{FF2B5EF4-FFF2-40B4-BE49-F238E27FC236}">
                <a16:creationId xmlns:a16="http://schemas.microsoft.com/office/drawing/2014/main" id="{2F437137-1193-9642-822C-F51EC9AD960D}"/>
              </a:ext>
            </a:extLst>
          </p:cNvPr>
          <p:cNvSpPr/>
          <p:nvPr/>
        </p:nvSpPr>
        <p:spPr>
          <a:xfrm>
            <a:off x="8121314" y="2358888"/>
            <a:ext cx="3832148" cy="2097818"/>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400" dirty="0">
                <a:solidFill>
                  <a:schemeClr val="tx1">
                    <a:lumMod val="75000"/>
                    <a:lumOff val="25000"/>
                  </a:schemeClr>
                </a:solidFill>
              </a:rPr>
              <a:t>表</a:t>
            </a:r>
            <a:r>
              <a:rPr lang="en-US" altLang="zh-CN" sz="2400" dirty="0">
                <a:solidFill>
                  <a:schemeClr val="tx1">
                    <a:lumMod val="75000"/>
                    <a:lumOff val="25000"/>
                  </a:schemeClr>
                </a:solidFill>
              </a:rPr>
              <a:t>3</a:t>
            </a:r>
            <a:r>
              <a:rPr lang="zh-CN" altLang="en-US" sz="2400" dirty="0">
                <a:solidFill>
                  <a:schemeClr val="tx1">
                    <a:lumMod val="75000"/>
                    <a:lumOff val="25000"/>
                  </a:schemeClr>
                </a:solidFill>
              </a:rPr>
              <a:t>的回归结果显示，</a:t>
            </a:r>
            <a:r>
              <a:rPr lang="en-US" altLang="zh-CN" sz="2400" dirty="0">
                <a:solidFill>
                  <a:schemeClr val="tx1">
                    <a:lumMod val="75000"/>
                    <a:lumOff val="25000"/>
                  </a:schemeClr>
                </a:solidFill>
              </a:rPr>
              <a:t>2009</a:t>
            </a:r>
            <a:r>
              <a:rPr lang="zh-CN" altLang="zh-CN" sz="2400" dirty="0">
                <a:solidFill>
                  <a:schemeClr val="tx1">
                    <a:lumMod val="75000"/>
                    <a:lumOff val="25000"/>
                  </a:schemeClr>
                </a:solidFill>
              </a:rPr>
              <a:t>年刺激性银行贷款增长正向预测了该地区</a:t>
            </a:r>
            <a:r>
              <a:rPr lang="en-US" altLang="zh-CN" sz="2400" dirty="0">
                <a:solidFill>
                  <a:schemeClr val="tx1">
                    <a:lumMod val="75000"/>
                    <a:lumOff val="25000"/>
                  </a:schemeClr>
                </a:solidFill>
              </a:rPr>
              <a:t>/</a:t>
            </a:r>
            <a:r>
              <a:rPr lang="zh-CN" altLang="zh-CN" sz="2400" dirty="0">
                <a:solidFill>
                  <a:schemeClr val="tx1">
                    <a:lumMod val="75000"/>
                    <a:lumOff val="25000"/>
                  </a:schemeClr>
                </a:solidFill>
              </a:rPr>
              <a:t>省</a:t>
            </a:r>
            <a:r>
              <a:rPr lang="en-US" altLang="zh-CN" sz="2400" dirty="0">
                <a:solidFill>
                  <a:schemeClr val="tx1">
                    <a:lumMod val="75000"/>
                    <a:lumOff val="25000"/>
                  </a:schemeClr>
                </a:solidFill>
              </a:rPr>
              <a:t>/</a:t>
            </a:r>
            <a:r>
              <a:rPr lang="zh-CN" altLang="zh-CN" sz="2400" dirty="0">
                <a:solidFill>
                  <a:schemeClr val="tx1">
                    <a:lumMod val="75000"/>
                    <a:lumOff val="25000"/>
                  </a:schemeClr>
                </a:solidFill>
              </a:rPr>
              <a:t>市的异常</a:t>
            </a:r>
            <a:r>
              <a:rPr lang="en-US" altLang="zh-CN" sz="2400" dirty="0">
                <a:solidFill>
                  <a:schemeClr val="tx1">
                    <a:lumMod val="75000"/>
                    <a:lumOff val="25000"/>
                  </a:schemeClr>
                </a:solidFill>
              </a:rPr>
              <a:t>MCB</a:t>
            </a:r>
            <a:r>
              <a:rPr lang="zh-CN" altLang="zh-CN" sz="2400" dirty="0">
                <a:solidFill>
                  <a:schemeClr val="tx1">
                    <a:lumMod val="75000"/>
                    <a:lumOff val="25000"/>
                  </a:schemeClr>
                </a:solidFill>
              </a:rPr>
              <a:t>发行，</a:t>
            </a:r>
            <a:r>
              <a:rPr lang="zh-CN" altLang="en-US" sz="2400" dirty="0">
                <a:solidFill>
                  <a:schemeClr val="tx1">
                    <a:lumMod val="75000"/>
                    <a:lumOff val="25000"/>
                  </a:schemeClr>
                </a:solidFill>
              </a:rPr>
              <a:t>结果较为显著</a:t>
            </a:r>
            <a:endParaRPr lang="zh-CN" altLang="zh-CN" sz="2400" dirty="0">
              <a:solidFill>
                <a:schemeClr val="tx1">
                  <a:lumMod val="75000"/>
                  <a:lumOff val="25000"/>
                </a:schemeClr>
              </a:solidFill>
            </a:endParaRPr>
          </a:p>
        </p:txBody>
      </p:sp>
      <p:pic>
        <p:nvPicPr>
          <p:cNvPr id="12" name="图片 11">
            <a:extLst>
              <a:ext uri="{FF2B5EF4-FFF2-40B4-BE49-F238E27FC236}">
                <a16:creationId xmlns:a16="http://schemas.microsoft.com/office/drawing/2014/main" id="{2B9C31C6-B568-2C47-ACB9-C79318F11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38" y="1106197"/>
            <a:ext cx="7744519" cy="5069316"/>
          </a:xfrm>
          <a:prstGeom prst="rect">
            <a:avLst/>
          </a:prstGeom>
        </p:spPr>
      </p:pic>
    </p:spTree>
    <p:extLst>
      <p:ext uri="{BB962C8B-B14F-4D97-AF65-F5344CB8AC3E}">
        <p14:creationId xmlns:p14="http://schemas.microsoft.com/office/powerpoint/2010/main" val="173965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217B2-BD3C-4A3F-A719-7680F8B25C5B}"/>
              </a:ext>
            </a:extLst>
          </p:cNvPr>
          <p:cNvSpPr>
            <a:spLocks noGrp="1"/>
          </p:cNvSpPr>
          <p:nvPr>
            <p:ph type="title"/>
          </p:nvPr>
        </p:nvSpPr>
        <p:spPr/>
        <p:txBody>
          <a:bodyPr/>
          <a:lstStyle/>
          <a:p>
            <a:r>
              <a:rPr lang="zh-CN" altLang="en-US" dirty="0"/>
              <a:t>一、研究背景及问题</a:t>
            </a:r>
          </a:p>
        </p:txBody>
      </p:sp>
      <p:sp>
        <p:nvSpPr>
          <p:cNvPr id="3" name="内容占位符 2">
            <a:extLst>
              <a:ext uri="{FF2B5EF4-FFF2-40B4-BE49-F238E27FC236}">
                <a16:creationId xmlns:a16="http://schemas.microsoft.com/office/drawing/2014/main" id="{3230D163-C354-4618-A8AF-D2A737F55FA3}"/>
              </a:ext>
            </a:extLst>
          </p:cNvPr>
          <p:cNvSpPr>
            <a:spLocks noGrp="1"/>
          </p:cNvSpPr>
          <p:nvPr>
            <p:ph idx="1"/>
          </p:nvPr>
        </p:nvSpPr>
        <p:spPr>
          <a:xfrm>
            <a:off x="1241154" y="1224750"/>
            <a:ext cx="10115207" cy="4997849"/>
          </a:xfrm>
        </p:spPr>
        <p:txBody>
          <a:bodyPr>
            <a:noAutofit/>
          </a:bodyPr>
          <a:lstStyle/>
          <a:p>
            <a:r>
              <a:rPr lang="zh-CN" altLang="zh-CN" sz="2200" dirty="0"/>
              <a:t>中国</a:t>
            </a:r>
            <a:r>
              <a:rPr lang="en-US" altLang="zh-CN" sz="2200" dirty="0"/>
              <a:t>2009</a:t>
            </a:r>
            <a:r>
              <a:rPr lang="zh-CN" altLang="en-US" sz="2200" dirty="0"/>
              <a:t>年推行</a:t>
            </a:r>
            <a:r>
              <a:rPr lang="en-US" altLang="zh-CN" sz="2200" dirty="0"/>
              <a:t>4</a:t>
            </a:r>
            <a:r>
              <a:rPr lang="zh-CN" altLang="zh-CN" sz="2200" dirty="0"/>
              <a:t>万亿元经济刺激计划</a:t>
            </a:r>
            <a:endParaRPr lang="en-US" altLang="zh-CN" sz="2200" dirty="0"/>
          </a:p>
          <a:p>
            <a:pPr lvl="1"/>
            <a:r>
              <a:rPr lang="en-US" altLang="zh-CN" sz="2200" dirty="0"/>
              <a:t>2008</a:t>
            </a:r>
            <a:r>
              <a:rPr lang="zh-CN" altLang="zh-CN" sz="2200" dirty="0"/>
              <a:t>年金融危机之后，中国的出口驱动型经济出现了下滑</a:t>
            </a:r>
            <a:r>
              <a:rPr lang="zh-CN" altLang="en-US" sz="2200" dirty="0"/>
              <a:t>（</a:t>
            </a:r>
            <a:r>
              <a:rPr lang="zh-CN" altLang="zh-CN" sz="2200" dirty="0"/>
              <a:t>年化</a:t>
            </a:r>
            <a:r>
              <a:rPr lang="en-US" altLang="zh-CN" sz="2200" dirty="0"/>
              <a:t>GDP</a:t>
            </a:r>
            <a:r>
              <a:rPr lang="zh-CN" altLang="zh-CN" sz="2200" dirty="0"/>
              <a:t>增长率</a:t>
            </a:r>
            <a:r>
              <a:rPr lang="zh-CN" altLang="en-US" sz="2200" dirty="0"/>
              <a:t>、</a:t>
            </a:r>
            <a:r>
              <a:rPr lang="zh-CN" altLang="zh-CN" sz="2200" dirty="0"/>
              <a:t>出口总额</a:t>
            </a:r>
            <a:r>
              <a:rPr lang="zh-CN" altLang="en-US" sz="2200" dirty="0"/>
              <a:t>）</a:t>
            </a:r>
            <a:endParaRPr lang="en-US" altLang="zh-CN" sz="2200" dirty="0"/>
          </a:p>
          <a:p>
            <a:pPr lvl="1"/>
            <a:r>
              <a:rPr lang="en-US" altLang="zh-CN" sz="2200" dirty="0"/>
              <a:t>2008</a:t>
            </a:r>
            <a:r>
              <a:rPr lang="zh-CN" altLang="zh-CN" sz="2200" dirty="0"/>
              <a:t>年</a:t>
            </a:r>
            <a:r>
              <a:rPr lang="en-US" altLang="zh-CN" sz="2200" dirty="0"/>
              <a:t>11</a:t>
            </a:r>
            <a:r>
              <a:rPr lang="zh-CN" altLang="zh-CN" sz="2200" dirty="0"/>
              <a:t>月，温家宝宣布了</a:t>
            </a:r>
            <a:r>
              <a:rPr lang="en-US" altLang="zh-CN" sz="2200" dirty="0"/>
              <a:t>4</a:t>
            </a:r>
            <a:r>
              <a:rPr lang="zh-CN" altLang="zh-CN" sz="2200" dirty="0"/>
              <a:t>万亿元的经济刺激计划</a:t>
            </a:r>
            <a:r>
              <a:rPr lang="zh-CN" altLang="en-US" sz="2200" dirty="0"/>
              <a:t>，主要用于基础设施项目和社会福利政策</a:t>
            </a:r>
            <a:endParaRPr lang="en-US" altLang="zh-CN" sz="2200" dirty="0"/>
          </a:p>
          <a:p>
            <a:pPr marL="502920" lvl="1" indent="-457200">
              <a:spcBef>
                <a:spcPts val="900"/>
              </a:spcBef>
              <a:spcAft>
                <a:spcPts val="150"/>
              </a:spcAft>
              <a:buClr>
                <a:srgbClr val="92D050"/>
              </a:buClr>
              <a:buSzPct val="100000"/>
              <a:buFont typeface="Wingdings" panose="05000000000000000000" pitchFamily="2" charset="2"/>
              <a:buChar char=""/>
            </a:pPr>
            <a:r>
              <a:rPr lang="zh-CN" altLang="zh-CN" sz="2200" dirty="0"/>
              <a:t>中国的影子银行在</a:t>
            </a:r>
            <a:r>
              <a:rPr lang="en-US" altLang="zh-CN" sz="2200" dirty="0"/>
              <a:t>2012</a:t>
            </a:r>
            <a:r>
              <a:rPr lang="zh-CN" altLang="zh-CN" sz="2200" dirty="0"/>
              <a:t>年之前加速增长与</a:t>
            </a:r>
            <a:r>
              <a:rPr lang="en-US" altLang="zh-CN" sz="2200" dirty="0"/>
              <a:t>4</a:t>
            </a:r>
            <a:r>
              <a:rPr lang="zh-CN" altLang="zh-CN" sz="2200" dirty="0"/>
              <a:t>万亿元经济刺激计划密切相关</a:t>
            </a:r>
            <a:endParaRPr lang="en-US" altLang="zh-CN" sz="2200" dirty="0"/>
          </a:p>
          <a:p>
            <a:pPr lvl="1"/>
            <a:r>
              <a:rPr lang="zh-CN" altLang="zh-CN" sz="2200" dirty="0"/>
              <a:t>刺激性贷款的遗留效应产生了巨大的融资需求，而严格监管的传统银行系统却无法满足这种需求</a:t>
            </a:r>
            <a:endParaRPr lang="en-US" altLang="zh-CN" sz="2200" dirty="0"/>
          </a:p>
          <a:p>
            <a:pPr lvl="1"/>
            <a:r>
              <a:rPr lang="zh-CN" altLang="zh-CN" sz="2200" dirty="0"/>
              <a:t>因此，地方政府和金融机构有强烈的动机参与监管套利</a:t>
            </a:r>
            <a:endParaRPr lang="en-US" altLang="zh-CN" sz="2200" dirty="0"/>
          </a:p>
          <a:p>
            <a:pPr lvl="1"/>
            <a:r>
              <a:rPr lang="zh-CN" altLang="en-US" sz="2200" dirty="0"/>
              <a:t>这</a:t>
            </a:r>
            <a:r>
              <a:rPr lang="zh-CN" altLang="zh-CN" sz="2200" dirty="0"/>
              <a:t>从</a:t>
            </a:r>
            <a:r>
              <a:rPr lang="en-US" altLang="zh-CN" sz="2200" dirty="0"/>
              <a:t>2012</a:t>
            </a:r>
            <a:r>
              <a:rPr lang="zh-CN" altLang="zh-CN" sz="2200" dirty="0"/>
              <a:t>年开始促进了中国的影子银行部门</a:t>
            </a:r>
            <a:r>
              <a:rPr lang="zh-CN" altLang="en-US" sz="2200" dirty="0"/>
              <a:t>的增长</a:t>
            </a:r>
            <a:r>
              <a:rPr lang="zh-CN" altLang="zh-CN" sz="2200" dirty="0"/>
              <a:t>，并在同一时间推动了中国企业债券市场的迅速发展</a:t>
            </a:r>
            <a:endParaRPr lang="zh-CN" altLang="en-US" sz="2200" dirty="0"/>
          </a:p>
        </p:txBody>
      </p:sp>
      <p:sp>
        <p:nvSpPr>
          <p:cNvPr id="4" name="日期占位符 3">
            <a:extLst>
              <a:ext uri="{FF2B5EF4-FFF2-40B4-BE49-F238E27FC236}">
                <a16:creationId xmlns:a16="http://schemas.microsoft.com/office/drawing/2014/main" id="{720222BA-3499-4B3D-B536-D49EFFDC1C89}"/>
              </a:ext>
            </a:extLst>
          </p:cNvPr>
          <p:cNvSpPr>
            <a:spLocks noGrp="1"/>
          </p:cNvSpPr>
          <p:nvPr>
            <p:ph type="dt" sz="half" idx="10"/>
          </p:nvPr>
        </p:nvSpPr>
        <p:spPr/>
        <p:txBody>
          <a:bodyPr/>
          <a:lstStyle/>
          <a:p>
            <a:fld id="{B5DF203F-DF58-9741-AB23-2F72FB333CC3}" type="datetime1">
              <a:rPr lang="zh-CN" altLang="en-US" smtClean="0"/>
              <a:t>2022/11/26</a:t>
            </a:fld>
            <a:endParaRPr lang="en-US" dirty="0"/>
          </a:p>
        </p:txBody>
      </p:sp>
      <p:sp>
        <p:nvSpPr>
          <p:cNvPr id="5" name="页脚占位符 4">
            <a:extLst>
              <a:ext uri="{FF2B5EF4-FFF2-40B4-BE49-F238E27FC236}">
                <a16:creationId xmlns:a16="http://schemas.microsoft.com/office/drawing/2014/main" id="{98372B3E-80D4-408C-8553-A05AAC75AAD5}"/>
              </a:ext>
            </a:extLst>
          </p:cNvPr>
          <p:cNvSpPr>
            <a:spLocks noGrp="1"/>
          </p:cNvSpPr>
          <p:nvPr>
            <p:ph type="ftr" sz="quarter" idx="11"/>
          </p:nvPr>
        </p:nvSpPr>
        <p:spPr>
          <a:xfrm>
            <a:off x="3216000" y="6459791"/>
            <a:ext cx="5650598" cy="365125"/>
          </a:xfrm>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F5479C02-240F-4C80-BF40-E583333F119B}"/>
              </a:ext>
            </a:extLst>
          </p:cNvPr>
          <p:cNvSpPr>
            <a:spLocks noGrp="1"/>
          </p:cNvSpPr>
          <p:nvPr>
            <p:ph type="sldNum" sz="quarter" idx="12"/>
          </p:nvPr>
        </p:nvSpPr>
        <p:spPr/>
        <p:txBody>
          <a:bodyPr/>
          <a:lstStyle/>
          <a:p>
            <a:fld id="{03C3F5E1-8BEB-46F8-B0C6-3051342B5E98}" type="slidenum">
              <a:rPr lang="en-US" smtClean="0"/>
              <a:pPr/>
              <a:t>2</a:t>
            </a:fld>
            <a:endParaRPr lang="en-US" dirty="0"/>
          </a:p>
        </p:txBody>
      </p:sp>
    </p:spTree>
    <p:extLst>
      <p:ext uri="{BB962C8B-B14F-4D97-AF65-F5344CB8AC3E}">
        <p14:creationId xmlns:p14="http://schemas.microsoft.com/office/powerpoint/2010/main" val="1986207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4557E-D48D-4DA3-AFCF-3778C89AE128}"/>
              </a:ext>
            </a:extLst>
          </p:cNvPr>
          <p:cNvSpPr>
            <a:spLocks noGrp="1"/>
          </p:cNvSpPr>
          <p:nvPr>
            <p:ph type="title"/>
          </p:nvPr>
        </p:nvSpPr>
        <p:spPr>
          <a:xfrm>
            <a:off x="1097284" y="296295"/>
            <a:ext cx="10058400" cy="700949"/>
          </a:xfrm>
        </p:spPr>
        <p:txBody>
          <a:bodyPr>
            <a:normAutofit/>
          </a:bodyPr>
          <a:lstStyle/>
          <a:p>
            <a:r>
              <a:rPr lang="zh-CN" altLang="en-US" dirty="0"/>
              <a:t>四、实证设计</a:t>
            </a:r>
            <a:r>
              <a:rPr lang="en-US" altLang="zh-CN" dirty="0"/>
              <a:t>——</a:t>
            </a:r>
            <a:r>
              <a:rPr lang="zh-CN" altLang="en-US" dirty="0"/>
              <a:t>定量分析</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E684318-2485-4126-94E8-1916FE8F1529}"/>
                  </a:ext>
                </a:extLst>
              </p:cNvPr>
              <p:cNvSpPr>
                <a:spLocks noGrp="1"/>
              </p:cNvSpPr>
              <p:nvPr>
                <p:ph idx="1"/>
              </p:nvPr>
            </p:nvSpPr>
            <p:spPr>
              <a:xfrm>
                <a:off x="817664" y="2910561"/>
                <a:ext cx="11122545" cy="3172188"/>
              </a:xfrm>
            </p:spPr>
            <p:txBody>
              <a:bodyPr>
                <a:noAutofit/>
              </a:bodyPr>
              <a:lstStyle/>
              <a:p>
                <a:r>
                  <a:rPr lang="zh-CN" altLang="en-US" sz="2200" dirty="0"/>
                  <a:t>为了减少</a:t>
                </a:r>
                <a:r>
                  <a:rPr lang="en-US" altLang="zh-CN" sz="2200" dirty="0"/>
                  <a:t>2009</a:t>
                </a:r>
                <a:r>
                  <a:rPr lang="zh-CN" altLang="en-US" sz="2200" dirty="0"/>
                  <a:t>年之后经济环境带来的影响，两个主要变量的分母都采用</a:t>
                </a:r>
                <a:r>
                  <a:rPr lang="en-US" altLang="zh-CN" sz="2200" dirty="0"/>
                  <a:t>2009</a:t>
                </a:r>
                <a:r>
                  <a:rPr lang="zh-CN" altLang="en-US" sz="2200" dirty="0"/>
                  <a:t>年的数据，控制变量也使用</a:t>
                </a:r>
                <a:r>
                  <a:rPr lang="en-US" altLang="zh-CN" sz="2200" dirty="0"/>
                  <a:t>2007</a:t>
                </a:r>
                <a:r>
                  <a:rPr lang="zh-CN" altLang="en-US" sz="2200" dirty="0"/>
                  <a:t>年四季度到</a:t>
                </a:r>
                <a:r>
                  <a:rPr lang="en-US" altLang="zh-CN" sz="2200" dirty="0"/>
                  <a:t>2008</a:t>
                </a:r>
                <a:r>
                  <a:rPr lang="zh-CN" altLang="en-US" sz="2200" dirty="0"/>
                  <a:t>年</a:t>
                </a:r>
                <a:r>
                  <a:rPr lang="en-US" altLang="zh-CN" sz="2200" dirty="0"/>
                  <a:t>3</a:t>
                </a:r>
                <a:r>
                  <a:rPr lang="zh-CN" altLang="en-US" sz="2200" dirty="0"/>
                  <a:t>季度之间得到的控制变量数值</a:t>
                </a:r>
                <a:endParaRPr lang="en-US" altLang="zh-CN" sz="2200" dirty="0"/>
              </a:p>
              <a:p>
                <a:r>
                  <a:rPr lang="zh-CN" altLang="zh-CN" sz="2200" dirty="0"/>
                  <a:t>假设</a:t>
                </a:r>
                <a:r>
                  <a:rPr lang="zh-CN" altLang="en-US" sz="2200" dirty="0"/>
                  <a:t>：</a:t>
                </a:r>
                <a:endParaRPr lang="en-US" altLang="zh-CN" sz="2200" dirty="0"/>
              </a:p>
              <a:p>
                <a:pPr lvl="1"/>
                <a:r>
                  <a:rPr lang="en-US" altLang="zh-CN" sz="2200" dirty="0"/>
                  <a:t> </a:t>
                </a:r>
                <a14:m>
                  <m:oMath xmlns:m="http://schemas.openxmlformats.org/officeDocument/2006/math">
                    <m:sSub>
                      <m:sSubPr>
                        <m:ctrlPr>
                          <a:rPr lang="en-US" altLang="zh-CN" sz="2200"/>
                        </m:ctrlPr>
                      </m:sSubPr>
                      <m:e>
                        <m:r>
                          <a:rPr lang="en-US" altLang="zh-CN" sz="2200"/>
                          <m:t>𝛽</m:t>
                        </m:r>
                      </m:e>
                      <m:sub>
                        <m:r>
                          <m:rPr>
                            <m:brk m:alnAt="7"/>
                          </m:rPr>
                          <a:rPr lang="en-US" altLang="zh-CN" sz="2200"/>
                          <m:t>𝜏</m:t>
                        </m:r>
                      </m:sub>
                    </m:sSub>
                  </m:oMath>
                </a14:m>
                <a:r>
                  <a:rPr lang="zh-CN" altLang="zh-CN" sz="2200" dirty="0"/>
                  <a:t>在</a:t>
                </a:r>
                <a:r>
                  <a:rPr lang="en-US" altLang="zh-CN" sz="2200" dirty="0"/>
                  <a:t>2009</a:t>
                </a:r>
                <a:r>
                  <a:rPr lang="zh-CN" altLang="zh-CN" sz="2200" dirty="0"/>
                  <a:t>年之前为零</a:t>
                </a:r>
                <a:r>
                  <a:rPr lang="zh-CN" altLang="en-US" sz="2200" dirty="0"/>
                  <a:t>；</a:t>
                </a:r>
                <a:r>
                  <a:rPr lang="en-US" altLang="zh-CN" sz="2200" dirty="0"/>
                  <a:t> </a:t>
                </a:r>
              </a:p>
              <a:p>
                <a:pPr lvl="1"/>
                <a14:m>
                  <m:oMath xmlns:m="http://schemas.openxmlformats.org/officeDocument/2006/math">
                    <m:r>
                      <a:rPr lang="zh-CN" altLang="en-US" sz="2200"/>
                      <m:t>在</m:t>
                    </m:r>
                  </m:oMath>
                </a14:m>
                <a:r>
                  <a:rPr lang="en-US" altLang="zh-CN" sz="2200" dirty="0"/>
                  <a:t>2009-2011</a:t>
                </a:r>
                <a:r>
                  <a:rPr lang="zh-CN" altLang="zh-CN" sz="2200" dirty="0"/>
                  <a:t>年，当银行贷款成为主要的融资来源时</a:t>
                </a:r>
                <a:r>
                  <a:rPr lang="zh-CN" altLang="en-US" sz="2200" dirty="0"/>
                  <a:t>，</a:t>
                </a:r>
                <a:r>
                  <a:rPr lang="zh-CN" altLang="zh-CN" sz="2200" dirty="0"/>
                  <a:t>变成正数，但可能很小，因为</a:t>
                </a:r>
                <a:r>
                  <a:rPr lang="zh-CN" altLang="en-US" sz="2200" dirty="0"/>
                  <a:t>城投债</a:t>
                </a:r>
                <a:r>
                  <a:rPr lang="zh-CN" altLang="zh-CN" sz="2200" dirty="0"/>
                  <a:t>和其他影子银行工具在刺激计划融资中起到了次要作用</a:t>
                </a:r>
                <a:endParaRPr lang="en-US" altLang="zh-CN" sz="2200" dirty="0"/>
              </a:p>
              <a:p>
                <a:pPr lvl="1"/>
                <a:r>
                  <a:rPr lang="zh-CN" altLang="zh-CN" sz="2200" dirty="0"/>
                  <a:t>在</a:t>
                </a:r>
                <a:r>
                  <a:rPr lang="en-US" altLang="zh-CN" sz="2200" dirty="0"/>
                  <a:t>2012</a:t>
                </a:r>
                <a:r>
                  <a:rPr lang="zh-CN" altLang="zh-CN" sz="2200" dirty="0"/>
                  <a:t>年以后，当</a:t>
                </a:r>
                <a:r>
                  <a:rPr lang="en-US" altLang="zh-CN" sz="2200" dirty="0"/>
                  <a:t>LGFVs</a:t>
                </a:r>
                <a:r>
                  <a:rPr lang="zh-CN" altLang="zh-CN" sz="2200" dirty="0"/>
                  <a:t>开始面临刺激性贷款到期的展期压力时，才会大幅上升</a:t>
                </a:r>
                <a:endParaRPr lang="en-US" altLang="zh-CN" sz="2200" dirty="0"/>
              </a:p>
              <a:p>
                <a:endParaRPr lang="en-US" altLang="zh-CN" sz="1600" dirty="0"/>
              </a:p>
            </p:txBody>
          </p:sp>
        </mc:Choice>
        <mc:Fallback>
          <p:sp>
            <p:nvSpPr>
              <p:cNvPr id="3" name="内容占位符 2">
                <a:extLst>
                  <a:ext uri="{FF2B5EF4-FFF2-40B4-BE49-F238E27FC236}">
                    <a16:creationId xmlns:a16="http://schemas.microsoft.com/office/drawing/2014/main" id="{2E684318-2485-4126-94E8-1916FE8F1529}"/>
                  </a:ext>
                </a:extLst>
              </p:cNvPr>
              <p:cNvSpPr>
                <a:spLocks noGrp="1" noRot="1" noChangeAspect="1" noMove="1" noResize="1" noEditPoints="1" noAdjustHandles="1" noChangeArrowheads="1" noChangeShapeType="1" noTextEdit="1"/>
              </p:cNvSpPr>
              <p:nvPr>
                <p:ph idx="1"/>
              </p:nvPr>
            </p:nvSpPr>
            <p:spPr>
              <a:xfrm>
                <a:off x="817664" y="2910561"/>
                <a:ext cx="11122545" cy="3172188"/>
              </a:xfrm>
              <a:blipFill>
                <a:blip r:embed="rId3"/>
                <a:stretch>
                  <a:fillRect l="-912" t="-1195" r="-148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7F879EC-5190-4BE2-A06F-469DB4E684A7}"/>
              </a:ext>
            </a:extLst>
          </p:cNvPr>
          <p:cNvSpPr>
            <a:spLocks noGrp="1"/>
          </p:cNvSpPr>
          <p:nvPr>
            <p:ph type="dt" sz="half" idx="10"/>
          </p:nvPr>
        </p:nvSpPr>
        <p:spPr/>
        <p:txBody>
          <a:bodyPr/>
          <a:lstStyle/>
          <a:p>
            <a:fld id="{1CB7321F-F5B8-0443-A249-8142499D6AE1}" type="datetime1">
              <a:rPr lang="zh-CN" altLang="en-US" smtClean="0"/>
              <a:t>2022/11/26</a:t>
            </a:fld>
            <a:endParaRPr lang="en-US" dirty="0"/>
          </a:p>
        </p:txBody>
      </p:sp>
      <p:sp>
        <p:nvSpPr>
          <p:cNvPr id="5" name="页脚占位符 4">
            <a:extLst>
              <a:ext uri="{FF2B5EF4-FFF2-40B4-BE49-F238E27FC236}">
                <a16:creationId xmlns:a16="http://schemas.microsoft.com/office/drawing/2014/main" id="{561901D1-9DBA-4299-9ABD-70D36285086E}"/>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907788F8-1D1B-4C01-9F2D-77D6A81333DF}"/>
              </a:ext>
            </a:extLst>
          </p:cNvPr>
          <p:cNvSpPr>
            <a:spLocks noGrp="1"/>
          </p:cNvSpPr>
          <p:nvPr>
            <p:ph type="sldNum" sz="quarter" idx="12"/>
          </p:nvPr>
        </p:nvSpPr>
        <p:spPr/>
        <p:txBody>
          <a:bodyPr/>
          <a:lstStyle/>
          <a:p>
            <a:fld id="{03C3F5E1-8BEB-46F8-B0C6-3051342B5E98}" type="slidenum">
              <a:rPr lang="en-US" smtClean="0"/>
              <a:pPr/>
              <a:t>20</a:t>
            </a:fld>
            <a:endParaRPr lang="en-US" dirty="0"/>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23A03B00-BA16-C344-8366-342D117F52B5}"/>
                  </a:ext>
                </a:extLst>
              </p:cNvPr>
              <p:cNvSpPr/>
              <p:nvPr/>
            </p:nvSpPr>
            <p:spPr>
              <a:xfrm>
                <a:off x="589722" y="1310579"/>
                <a:ext cx="11012556" cy="189558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0" i="1">
                                  <a:latin typeface="Cambria Math" panose="02040503050406030204" pitchFamily="18" charset="0"/>
                                </a:rPr>
                                <m:t>𝑀𝐶𝐵</m:t>
                              </m:r>
                            </m:e>
                            <m:sub>
                              <m:r>
                                <a:rPr lang="en-US" altLang="zh-CN" b="0" i="1">
                                  <a:latin typeface="Cambria Math" panose="02040503050406030204" pitchFamily="18" charset="0"/>
                                </a:rPr>
                                <m:t>𝑖</m:t>
                              </m:r>
                              <m:r>
                                <a:rPr lang="en-US" altLang="zh-CN" b="0" i="1">
                                  <a:latin typeface="Cambria Math" panose="02040503050406030204" pitchFamily="18" charset="0"/>
                                </a:rPr>
                                <m:t>,</m:t>
                              </m:r>
                              <m:r>
                                <a:rPr lang="en-US" altLang="zh-CN" b="0" i="1">
                                  <a:latin typeface="Cambria Math" panose="02040503050406030204" pitchFamily="18" charset="0"/>
                                </a:rPr>
                                <m:t>𝑡</m:t>
                              </m:r>
                            </m:sub>
                            <m:sup>
                              <m:r>
                                <a:rPr lang="en-US" altLang="zh-CN" b="0" i="1">
                                  <a:latin typeface="Cambria Math" panose="02040503050406030204" pitchFamily="18" charset="0"/>
                                </a:rPr>
                                <m:t>𝑎𝑏𝑛𝑜𝑟𝑚𝑎𝑙</m:t>
                              </m:r>
                            </m:sup>
                          </m:sSubSup>
                        </m:num>
                        <m:den>
                          <m:sSub>
                            <m:sSubPr>
                              <m:ctrlPr>
                                <a:rPr lang="en-US" altLang="zh-CN" i="1">
                                  <a:latin typeface="Cambria Math" panose="02040503050406030204" pitchFamily="18" charset="0"/>
                                </a:rPr>
                              </m:ctrlPr>
                            </m:sSubPr>
                            <m:e>
                              <m:r>
                                <a:rPr lang="en-US" altLang="zh-CN" b="0" i="1">
                                  <a:latin typeface="Cambria Math" panose="02040503050406030204" pitchFamily="18" charset="0"/>
                                </a:rPr>
                                <m:t>𝐺𝐷𝑃</m:t>
                              </m:r>
                            </m:e>
                            <m:sub>
                              <m:r>
                                <a:rPr lang="en-US" altLang="zh-CN" b="0" i="1">
                                  <a:latin typeface="Cambria Math" panose="02040503050406030204" pitchFamily="18" charset="0"/>
                                </a:rPr>
                                <m:t>𝑖</m:t>
                              </m:r>
                              <m:r>
                                <a:rPr lang="en-US" altLang="zh-CN" b="0" i="1">
                                  <a:latin typeface="Cambria Math" panose="02040503050406030204" pitchFamily="18" charset="0"/>
                                </a:rPr>
                                <m:t>,2009</m:t>
                              </m:r>
                            </m:sub>
                          </m:sSub>
                        </m:den>
                      </m:f>
                      <m:r>
                        <a:rPr lang="en-US" altLang="zh-CN" b="0" i="1">
                          <a:latin typeface="Cambria Math" panose="02040503050406030204" pitchFamily="18" charset="0"/>
                          <a:ea typeface="Cambria Math" panose="02040503050406030204" pitchFamily="18" charset="0"/>
                        </a:rPr>
                        <m:t>=</m:t>
                      </m:r>
                      <m:nary>
                        <m:naryPr>
                          <m:chr m:val="∑"/>
                          <m:supHide m:val="on"/>
                          <m:ctrlPr>
                            <a:rPr lang="en-US" altLang="zh-CN" i="1" smtClean="0">
                              <a:latin typeface="Cambria Math" panose="02040503050406030204" pitchFamily="18" charset="0"/>
                              <a:ea typeface="Cambria Math" panose="02040503050406030204" pitchFamily="18" charset="0"/>
                            </a:rPr>
                          </m:ctrlPr>
                        </m:naryPr>
                        <m:sub>
                          <m:r>
                            <m:rPr>
                              <m:brk m:alnAt="7"/>
                            </m:rPr>
                            <a:rPr lang="en-US" altLang="zh-CN" b="0" i="1" smtClean="0">
                              <a:latin typeface="Cambria Math" panose="02040503050406030204" pitchFamily="18" charset="0"/>
                              <a:ea typeface="Cambria Math" panose="02040503050406030204" pitchFamily="18" charset="0"/>
                            </a:rPr>
                            <m:t>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𝒯</m:t>
                          </m:r>
                          <m:r>
                            <a:rPr lang="en-US" altLang="zh-CN" b="0" i="1" smtClean="0">
                              <a:latin typeface="Cambria Math" panose="02040503050406030204" pitchFamily="18" charset="0"/>
                              <a:ea typeface="Cambria Math" panose="02040503050406030204" pitchFamily="18" charset="0"/>
                            </a:rPr>
                            <m:t>\2008</m:t>
                          </m:r>
                        </m:sub>
                        <m:sup/>
                        <m:e>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𝛽</m:t>
                              </m:r>
                            </m:e>
                            <m:sub>
                              <m:r>
                                <m:rPr>
                                  <m:brk m:alnAt="7"/>
                                </m:rPr>
                                <a:rPr lang="en-US" altLang="zh-CN" b="0" i="1">
                                  <a:latin typeface="Cambria Math" panose="02040503050406030204" pitchFamily="18" charset="0"/>
                                  <a:ea typeface="Cambria Math" panose="02040503050406030204" pitchFamily="18" charset="0"/>
                                </a:rPr>
                                <m:t>𝜏</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1</m:t>
                              </m:r>
                            </m:e>
                            <m:sub>
                              <m:r>
                                <m:rPr>
                                  <m:brk m:alnAt="7"/>
                                </m:rPr>
                                <a:rPr lang="en-US" altLang="zh-CN" b="0" i="1">
                                  <a:latin typeface="Cambria Math" panose="02040503050406030204" pitchFamily="18" charset="0"/>
                                  <a:ea typeface="Cambria Math" panose="02040503050406030204" pitchFamily="18" charset="0"/>
                                </a:rPr>
                                <m:t>𝜏</m:t>
                              </m:r>
                            </m:sub>
                          </m:sSub>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𝐵𝐿</m:t>
                                  </m:r>
                                </m:e>
                                <m:sub>
                                  <m:r>
                                    <a:rPr lang="en-US" altLang="zh-CN" i="1">
                                      <a:latin typeface="Cambria Math" panose="02040503050406030204" pitchFamily="18" charset="0"/>
                                    </a:rPr>
                                    <m:t>𝑖</m:t>
                                  </m:r>
                                  <m:r>
                                    <a:rPr lang="en-US" altLang="zh-CN" i="1">
                                      <a:latin typeface="Cambria Math" panose="02040503050406030204" pitchFamily="18" charset="0"/>
                                    </a:rPr>
                                    <m:t>,2009</m:t>
                                  </m:r>
                                </m:sub>
                                <m:sup>
                                  <m:r>
                                    <a:rPr lang="en-US" altLang="zh-CN" i="1">
                                      <a:latin typeface="Cambria Math" panose="02040503050406030204" pitchFamily="18" charset="0"/>
                                    </a:rPr>
                                    <m:t>𝑠𝑡𝑖𝑚𝑢𝑙𝑢𝑠</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𝐺𝐷𝑃</m:t>
                                  </m:r>
                                </m:e>
                                <m:sub>
                                  <m:r>
                                    <a:rPr lang="en-US" altLang="zh-CN" i="1">
                                      <a:latin typeface="Cambria Math" panose="02040503050406030204" pitchFamily="18" charset="0"/>
                                    </a:rPr>
                                    <m:t>𝑖</m:t>
                                  </m:r>
                                  <m:r>
                                    <a:rPr lang="en-US" altLang="zh-CN" i="1">
                                      <a:latin typeface="Cambria Math" panose="02040503050406030204" pitchFamily="18" charset="0"/>
                                    </a:rPr>
                                    <m:t>,2009</m:t>
                                  </m:r>
                                </m:sub>
                              </m:sSub>
                            </m:den>
                          </m:f>
                        </m:e>
                      </m:nary>
                      <m:r>
                        <a:rPr lang="en-US" altLang="zh-CN" b="0"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nary>
                        <m:naryPr>
                          <m:chr m:val="∑"/>
                          <m:supHide m:val="on"/>
                          <m:ctrlPr>
                            <a:rPr lang="en-US" altLang="zh-CN" i="1">
                              <a:latin typeface="Cambria Math" panose="02040503050406030204" pitchFamily="18" charset="0"/>
                              <a:ea typeface="Cambria Math" panose="02040503050406030204" pitchFamily="18" charset="0"/>
                            </a:rPr>
                          </m:ctrlPr>
                        </m:naryPr>
                        <m:sub>
                          <m:r>
                            <m:rPr>
                              <m:brk m:alnAt="7"/>
                            </m:rPr>
                            <a:rPr lang="en-US" altLang="zh-CN" b="0" i="1">
                              <a:latin typeface="Cambria Math" panose="02040503050406030204" pitchFamily="18" charset="0"/>
                              <a:ea typeface="Cambria Math" panose="02040503050406030204" pitchFamily="18" charset="0"/>
                            </a:rPr>
                            <m:t>𝜏</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𝒯</m:t>
                          </m:r>
                          <m:r>
                            <a:rPr lang="en-US" altLang="zh-CN" b="0" i="1">
                              <a:latin typeface="Cambria Math" panose="02040503050406030204" pitchFamily="18" charset="0"/>
                              <a:ea typeface="Cambria Math" panose="02040503050406030204" pitchFamily="18" charset="0"/>
                            </a:rPr>
                            <m:t>\2008</m:t>
                          </m:r>
                        </m:sub>
                        <m:sup/>
                        <m:e>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𝛾</m:t>
                              </m:r>
                              <m:r>
                                <a:rPr lang="zh-CN" altLang="en-US" b="0" i="1" smtClean="0">
                                  <a:latin typeface="Cambria Math" panose="02040503050406030204" pitchFamily="18" charset="0"/>
                                  <a:ea typeface="Cambria Math" panose="02040503050406030204" pitchFamily="18" charset="0"/>
                                </a:rPr>
                                <m:t>‘</m:t>
                              </m:r>
                            </m:e>
                            <m:sub>
                              <m:r>
                                <m:rPr>
                                  <m:brk m:alnAt="7"/>
                                </m:rPr>
                                <a:rPr lang="en-US" altLang="zh-CN" b="0" i="1" smtClean="0">
                                  <a:latin typeface="Cambria Math" panose="02040503050406030204" pitchFamily="18" charset="0"/>
                                  <a:ea typeface="Cambria Math" panose="02040503050406030204" pitchFamily="18" charset="0"/>
                                </a:rPr>
                                <m:t>𝜏</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1</m:t>
                              </m:r>
                            </m:e>
                            <m:sub>
                              <m:r>
                                <m:rPr>
                                  <m:brk m:alnAt="7"/>
                                </m:rPr>
                                <a:rPr lang="en-US" altLang="zh-CN" b="0" i="1">
                                  <a:latin typeface="Cambria Math" panose="02040503050406030204" pitchFamily="18" charset="0"/>
                                  <a:ea typeface="Cambria Math" panose="02040503050406030204" pitchFamily="18" charset="0"/>
                                </a:rPr>
                                <m:t>𝜏</m:t>
                              </m:r>
                            </m:sub>
                          </m:sSub>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,07</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4−08</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3</m:t>
                              </m:r>
                            </m:sub>
                          </m:sSub>
                        </m:e>
                      </m:nary>
                      <m:r>
                        <a:rPr lang="en-US" altLang="zh-CN" b="0"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𝑢</m:t>
                          </m:r>
                        </m:e>
                        <m:sub>
                          <m:r>
                            <a:rPr lang="en-US" altLang="zh-CN" b="0" i="1">
                              <a:latin typeface="Cambria Math" panose="02040503050406030204" pitchFamily="18" charset="0"/>
                            </a:rPr>
                            <m:t>𝑖</m:t>
                          </m:r>
                          <m:r>
                            <a:rPr lang="en-US" altLang="zh-CN" b="0" i="1">
                              <a:latin typeface="Cambria Math" panose="02040503050406030204" pitchFamily="18" charset="0"/>
                            </a:rPr>
                            <m:t>,</m:t>
                          </m:r>
                          <m:r>
                            <a:rPr lang="en-US" altLang="zh-CN" b="0" i="1">
                              <a:latin typeface="Cambria Math" panose="02040503050406030204" pitchFamily="18" charset="0"/>
                            </a:rPr>
                            <m:t>𝑡</m:t>
                          </m:r>
                        </m:sub>
                      </m:sSub>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4</m:t>
                          </m:r>
                        </m:e>
                      </m:d>
                      <m:r>
                        <a:rPr lang="en-US" altLang="zh-CN" b="0" i="1" smtClean="0">
                          <a:latin typeface="Cambria Math" panose="02040503050406030204" pitchFamily="18" charset="0"/>
                          <a:ea typeface="Cambria Math" panose="02040503050406030204" pitchFamily="18" charset="0"/>
                        </a:rPr>
                        <m:t>  </m:t>
                      </m:r>
                      <m:r>
                        <a:rPr lang="zh-CN" altLang="en-US" b="0" i="1" smtClean="0">
                          <a:latin typeface="Cambria Math" panose="02040503050406030204" pitchFamily="18" charset="0"/>
                          <a:ea typeface="Cambria Math" panose="02040503050406030204" pitchFamily="18" charset="0"/>
                        </a:rPr>
                        <m:t>      </m:t>
                      </m:r>
                    </m:oMath>
                  </m:oMathPara>
                </a14:m>
                <a:endParaRPr lang="en-US" altLang="zh-CN"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  </m:t>
                      </m:r>
                    </m:oMath>
                  </m:oMathPara>
                </a14:m>
                <a:endParaRPr lang="en-US" altLang="zh-CN"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b="0" i="1" smtClean="0">
                          <a:latin typeface="Cambria Math" panose="02040503050406030204" pitchFamily="18" charset="0"/>
                          <a:ea typeface="Cambria Math" panose="02040503050406030204" pitchFamily="18" charset="0"/>
                        </a:rPr>
                        <m:t>              </m:t>
                      </m:r>
                      <m:r>
                        <m:rPr>
                          <m:brk m:alnAt="7"/>
                        </m:rPr>
                        <a:rPr lang="en-US" altLang="zh-CN" b="0" i="1">
                          <a:latin typeface="Cambria Math" panose="02040503050406030204" pitchFamily="18" charset="0"/>
                          <a:ea typeface="Cambria Math" panose="02040503050406030204" pitchFamily="18" charset="0"/>
                        </a:rPr>
                        <m:t>𝒯</m:t>
                      </m:r>
                      <m:r>
                        <a:rPr lang="en-US" altLang="zh-CN" b="0" i="1">
                          <a:latin typeface="Cambria Math" panose="02040503050406030204" pitchFamily="18" charset="0"/>
                          <a:ea typeface="Cambria Math" panose="02040503050406030204" pitchFamily="18" charset="0"/>
                        </a:rPr>
                        <m:t>={2004,…,2015}</m:t>
                      </m:r>
                    </m:oMath>
                  </m:oMathPara>
                </a14:m>
                <a:endParaRPr lang="en-US" altLang="zh-CN" sz="1400" dirty="0"/>
              </a:p>
              <a:p>
                <a:pPr/>
                <a:endParaRPr lang="en-US" altLang="zh-CN" sz="1400" dirty="0"/>
              </a:p>
              <a:p>
                <a:endParaRPr lang="en-US" altLang="zh-CN" dirty="0"/>
              </a:p>
            </p:txBody>
          </p:sp>
        </mc:Choice>
        <mc:Fallback>
          <p:sp>
            <p:nvSpPr>
              <p:cNvPr id="8" name="矩形 7">
                <a:extLst>
                  <a:ext uri="{FF2B5EF4-FFF2-40B4-BE49-F238E27FC236}">
                    <a16:creationId xmlns:a16="http://schemas.microsoft.com/office/drawing/2014/main" id="{23A03B00-BA16-C344-8366-342D117F52B5}"/>
                  </a:ext>
                </a:extLst>
              </p:cNvPr>
              <p:cNvSpPr>
                <a:spLocks noRot="1" noChangeAspect="1" noMove="1" noResize="1" noEditPoints="1" noAdjustHandles="1" noChangeArrowheads="1" noChangeShapeType="1" noTextEdit="1"/>
              </p:cNvSpPr>
              <p:nvPr/>
            </p:nvSpPr>
            <p:spPr>
              <a:xfrm>
                <a:off x="589722" y="1310579"/>
                <a:ext cx="11012556" cy="1895584"/>
              </a:xfrm>
              <a:prstGeom prst="rect">
                <a:avLst/>
              </a:prstGeom>
              <a:blipFill>
                <a:blip r:embed="rId4"/>
                <a:stretch>
                  <a:fillRect l="-115" t="-46667" b="-12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9253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4557E-D48D-4DA3-AFCF-3778C89AE128}"/>
              </a:ext>
            </a:extLst>
          </p:cNvPr>
          <p:cNvSpPr>
            <a:spLocks noGrp="1"/>
          </p:cNvSpPr>
          <p:nvPr>
            <p:ph type="title"/>
          </p:nvPr>
        </p:nvSpPr>
        <p:spPr>
          <a:xfrm>
            <a:off x="1097284" y="296295"/>
            <a:ext cx="10058400" cy="700949"/>
          </a:xfrm>
        </p:spPr>
        <p:txBody>
          <a:bodyPr>
            <a:normAutofit/>
          </a:bodyPr>
          <a:lstStyle/>
          <a:p>
            <a:r>
              <a:rPr lang="zh-CN" altLang="en-US" dirty="0"/>
              <a:t>四、实证设计和工具变量</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E684318-2485-4126-94E8-1916FE8F1529}"/>
                  </a:ext>
                </a:extLst>
              </p:cNvPr>
              <p:cNvSpPr>
                <a:spLocks noGrp="1"/>
              </p:cNvSpPr>
              <p:nvPr>
                <p:ph idx="1"/>
              </p:nvPr>
            </p:nvSpPr>
            <p:spPr>
              <a:xfrm>
                <a:off x="769323" y="1213126"/>
                <a:ext cx="10714322" cy="4962388"/>
              </a:xfrm>
            </p:spPr>
            <p:txBody>
              <a:bodyPr>
                <a:noAutofit/>
              </a:bodyPr>
              <a:lstStyle/>
              <a:p>
                <a:r>
                  <a:rPr lang="zh-CN" altLang="en-US" sz="2400" dirty="0"/>
                  <a:t>内生性问题：</a:t>
                </a:r>
                <a:endParaRPr lang="en-US" altLang="zh-CN" sz="2400" dirty="0"/>
              </a:p>
              <a:p>
                <a:pPr lvl="1"/>
                <a:r>
                  <a:rPr lang="zh-CN" altLang="en-US" sz="2200" dirty="0"/>
                  <a:t>无论从信贷供给端（银行的贷款标准降低）还是需求端（当地在刺激经济上更加激进）都会造成相同的借新还旧压力，因此供需驱动因素影响并不大</a:t>
                </a:r>
                <a:endParaRPr lang="en-US" altLang="zh-CN" sz="2200" dirty="0"/>
              </a:p>
              <a:p>
                <a:pPr lvl="1"/>
                <a:r>
                  <a:rPr lang="zh-CN" altLang="en-US" sz="2200" dirty="0"/>
                  <a:t>遗漏变量问题是主要问题，如在</a:t>
                </a:r>
                <a:r>
                  <a:rPr lang="en-US" altLang="zh-CN" sz="2200" dirty="0"/>
                  <a:t>2009</a:t>
                </a:r>
                <a:r>
                  <a:rPr lang="zh-CN" altLang="en-US" sz="2200" dirty="0"/>
                  <a:t>年银行贷款迅速增加的地方可能金融系统比较发达，随后城投债发展情况可能也与金融系统本身有关，而与借新还旧或者继续支持基建项目关系不大</a:t>
                </a:r>
                <a:endParaRPr lang="en-US" altLang="zh-CN" sz="2200" dirty="0"/>
              </a:p>
              <a:p>
                <a:r>
                  <a:rPr lang="zh-CN" altLang="zh-CN" sz="2400" dirty="0"/>
                  <a:t>中国省级政府官员的典型任期为五年。</a:t>
                </a:r>
                <a:r>
                  <a:rPr lang="zh-CN" altLang="en-US" sz="2400" dirty="0"/>
                  <a:t>出于晋升的目的，在官员最后的任期可能更容易与中央步调一致，而新上任的官员又往往需要时间熟悉工作。因此这些临近任期结束的官员可能在</a:t>
                </a:r>
                <a:r>
                  <a:rPr lang="en-US" altLang="zh-CN" sz="2400" dirty="0"/>
                  <a:t>2009</a:t>
                </a:r>
                <a:r>
                  <a:rPr lang="zh-CN" altLang="en-US" sz="2400" dirty="0"/>
                  <a:t>年更有动力加大银行信贷投放刺激</a:t>
                </a:r>
                <a:endParaRPr lang="en-US" altLang="zh-CN" sz="2400" dirty="0"/>
              </a:p>
              <a:p>
                <a:r>
                  <a:rPr lang="zh-CN" altLang="en-US" sz="2400" dirty="0"/>
                  <a:t>因此定义选用</a:t>
                </a:r>
                <a:r>
                  <a:rPr lang="zh-CN" altLang="en-US" sz="2400" b="1" dirty="0"/>
                  <a:t>官员任期</a:t>
                </a:r>
                <a:r>
                  <a:rPr lang="zh-CN" altLang="en-US" sz="2400" dirty="0"/>
                  <a:t>作为</a:t>
                </a:r>
                <a:r>
                  <a:rPr lang="zh-CN" altLang="en-US" sz="2400" b="1" dirty="0"/>
                  <a:t>工具变量</a:t>
                </a:r>
                <a:r>
                  <a:rPr lang="zh-CN" altLang="en-US" sz="2400" dirty="0"/>
                  <a:t>。构建</a:t>
                </a:r>
                <a:r>
                  <a:rPr lang="zh-CN" altLang="zh-CN" sz="2400" dirty="0"/>
                  <a:t>省级虚拟变量</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𝐿𝑎𝑡𝑒𝑇𝑒𝑟𝑚</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,2009</m:t>
                        </m:r>
                      </m:sub>
                    </m:sSub>
                  </m:oMath>
                </a14:m>
                <a:r>
                  <a:rPr lang="zh-CN" altLang="en-US" sz="2400" dirty="0"/>
                  <a:t>：</a:t>
                </a:r>
                <a:r>
                  <a:rPr lang="zh-CN" altLang="zh-CN" sz="2400" dirty="0"/>
                  <a:t>如果</a:t>
                </a:r>
                <a:r>
                  <a:rPr lang="en-US" altLang="zh-CN" sz="2400" dirty="0" err="1"/>
                  <a:t>i</a:t>
                </a:r>
                <a:r>
                  <a:rPr lang="zh-CN" altLang="zh-CN" sz="2400" dirty="0"/>
                  <a:t>省的省长在</a:t>
                </a:r>
                <a:r>
                  <a:rPr lang="en-US" altLang="zh-CN" sz="2400" dirty="0"/>
                  <a:t>2009</a:t>
                </a:r>
                <a:r>
                  <a:rPr lang="zh-CN" altLang="zh-CN" sz="2400" dirty="0"/>
                  <a:t>年的正式任期内已超过两年，则其数值为</a:t>
                </a:r>
                <a:r>
                  <a:rPr lang="en-US" altLang="zh-CN" sz="2400" dirty="0"/>
                  <a:t>1</a:t>
                </a:r>
                <a:r>
                  <a:rPr lang="zh-CN" altLang="zh-CN" sz="2400" dirty="0"/>
                  <a:t>，否则为</a:t>
                </a:r>
                <a:r>
                  <a:rPr lang="en-US" altLang="zh-CN" sz="2400" dirty="0"/>
                  <a:t>0</a:t>
                </a:r>
              </a:p>
              <a:p>
                <a:pPr marL="45720" indent="0">
                  <a:buNone/>
                </a:pPr>
                <a:endParaRPr lang="en-US" altLang="zh-CN" sz="2400" dirty="0"/>
              </a:p>
            </p:txBody>
          </p:sp>
        </mc:Choice>
        <mc:Fallback>
          <p:sp>
            <p:nvSpPr>
              <p:cNvPr id="3" name="内容占位符 2">
                <a:extLst>
                  <a:ext uri="{FF2B5EF4-FFF2-40B4-BE49-F238E27FC236}">
                    <a16:creationId xmlns:a16="http://schemas.microsoft.com/office/drawing/2014/main" id="{2E684318-2485-4126-94E8-1916FE8F1529}"/>
                  </a:ext>
                </a:extLst>
              </p:cNvPr>
              <p:cNvSpPr>
                <a:spLocks noGrp="1" noRot="1" noChangeAspect="1" noMove="1" noResize="1" noEditPoints="1" noAdjustHandles="1" noChangeArrowheads="1" noChangeShapeType="1" noTextEdit="1"/>
              </p:cNvSpPr>
              <p:nvPr>
                <p:ph idx="1"/>
              </p:nvPr>
            </p:nvSpPr>
            <p:spPr>
              <a:xfrm>
                <a:off x="769323" y="1213126"/>
                <a:ext cx="10714322" cy="4962388"/>
              </a:xfrm>
              <a:blipFill>
                <a:blip r:embed="rId3"/>
                <a:stretch>
                  <a:fillRect l="-1185" t="-1538" r="-23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7F879EC-5190-4BE2-A06F-469DB4E684A7}"/>
              </a:ext>
            </a:extLst>
          </p:cNvPr>
          <p:cNvSpPr>
            <a:spLocks noGrp="1"/>
          </p:cNvSpPr>
          <p:nvPr>
            <p:ph type="dt" sz="half" idx="10"/>
          </p:nvPr>
        </p:nvSpPr>
        <p:spPr/>
        <p:txBody>
          <a:bodyPr/>
          <a:lstStyle/>
          <a:p>
            <a:fld id="{BA4DA969-AD96-024B-9F99-9A92DBE6756A}" type="datetime1">
              <a:rPr lang="zh-CN" altLang="en-US" smtClean="0"/>
              <a:t>2022/11/27</a:t>
            </a:fld>
            <a:endParaRPr lang="en-US" dirty="0"/>
          </a:p>
        </p:txBody>
      </p:sp>
      <p:sp>
        <p:nvSpPr>
          <p:cNvPr id="5" name="页脚占位符 4">
            <a:extLst>
              <a:ext uri="{FF2B5EF4-FFF2-40B4-BE49-F238E27FC236}">
                <a16:creationId xmlns:a16="http://schemas.microsoft.com/office/drawing/2014/main" id="{561901D1-9DBA-4299-9ABD-70D36285086E}"/>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907788F8-1D1B-4C01-9F2D-77D6A81333DF}"/>
              </a:ext>
            </a:extLst>
          </p:cNvPr>
          <p:cNvSpPr>
            <a:spLocks noGrp="1"/>
          </p:cNvSpPr>
          <p:nvPr>
            <p:ph type="sldNum" sz="quarter" idx="12"/>
          </p:nvPr>
        </p:nvSpPr>
        <p:spPr/>
        <p:txBody>
          <a:bodyPr/>
          <a:lstStyle/>
          <a:p>
            <a:fld id="{03C3F5E1-8BEB-46F8-B0C6-3051342B5E98}" type="slidenum">
              <a:rPr lang="en-US" smtClean="0"/>
              <a:pPr/>
              <a:t>21</a:t>
            </a:fld>
            <a:endParaRPr lang="en-US" dirty="0"/>
          </a:p>
        </p:txBody>
      </p:sp>
    </p:spTree>
    <p:extLst>
      <p:ext uri="{BB962C8B-B14F-4D97-AF65-F5344CB8AC3E}">
        <p14:creationId xmlns:p14="http://schemas.microsoft.com/office/powerpoint/2010/main" val="365836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4557E-D48D-4DA3-AFCF-3778C89AE128}"/>
              </a:ext>
            </a:extLst>
          </p:cNvPr>
          <p:cNvSpPr>
            <a:spLocks noGrp="1"/>
          </p:cNvSpPr>
          <p:nvPr>
            <p:ph type="title"/>
          </p:nvPr>
        </p:nvSpPr>
        <p:spPr>
          <a:xfrm>
            <a:off x="1097284" y="296295"/>
            <a:ext cx="10058400" cy="700949"/>
          </a:xfrm>
        </p:spPr>
        <p:txBody>
          <a:bodyPr>
            <a:normAutofit/>
          </a:bodyPr>
          <a:lstStyle/>
          <a:p>
            <a:r>
              <a:rPr lang="zh-CN" altLang="en-US" dirty="0"/>
              <a:t>四、实证设计和工具变量的担忧</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E684318-2485-4126-94E8-1916FE8F1529}"/>
                  </a:ext>
                </a:extLst>
              </p:cNvPr>
              <p:cNvSpPr>
                <a:spLocks noGrp="1"/>
              </p:cNvSpPr>
              <p:nvPr>
                <p:ph idx="1"/>
              </p:nvPr>
            </p:nvSpPr>
            <p:spPr>
              <a:xfrm>
                <a:off x="547333" y="1152939"/>
                <a:ext cx="11158301" cy="6109252"/>
              </a:xfrm>
            </p:spPr>
            <p:txBody>
              <a:bodyPr>
                <a:noAutofit/>
              </a:bodyPr>
              <a:lstStyle/>
              <a:p>
                <a:r>
                  <a:rPr lang="en-US" altLang="zh-CN" sz="2000" dirty="0"/>
                  <a:t>2009</a:t>
                </a:r>
                <a:r>
                  <a:rPr lang="zh-CN" altLang="zh-CN" sz="2000" dirty="0"/>
                  <a:t>年有晚任省长的省份</a:t>
                </a:r>
                <a:r>
                  <a:rPr lang="zh-CN" altLang="en-US" sz="2000" dirty="0"/>
                  <a:t>，</a:t>
                </a:r>
                <a:r>
                  <a:rPr lang="zh-CN" altLang="zh-CN" sz="2000" dirty="0"/>
                  <a:t>很可能在两到三年后有一些早任省长在任。如果早任省长在追求经济增长方面总体上不那么积极，</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𝛽</m:t>
                        </m:r>
                      </m:e>
                      <m:sub>
                        <m:r>
                          <m:rPr>
                            <m:brk m:alnAt="7"/>
                          </m:rPr>
                          <a:rPr lang="en-US" altLang="zh-CN" sz="2000" i="1">
                            <a:latin typeface="Cambria Math" panose="02040503050406030204" pitchFamily="18" charset="0"/>
                            <a:ea typeface="Cambria Math" panose="02040503050406030204" pitchFamily="18" charset="0"/>
                          </a:rPr>
                          <m:t>𝜏</m:t>
                        </m:r>
                      </m:sub>
                    </m:sSub>
                  </m:oMath>
                </a14:m>
                <a:r>
                  <a:rPr lang="zh-CN" altLang="zh-CN" sz="2000" dirty="0"/>
                  <a:t>往往是向下偏的</a:t>
                </a:r>
              </a:p>
              <a:p>
                <a:pPr lvl="1">
                  <a:lnSpc>
                    <a:spcPct val="120000"/>
                  </a:lnSpc>
                </a:pPr>
                <a:r>
                  <a:rPr lang="en-US" altLang="zh-CN" sz="2000" dirty="0"/>
                  <a:t>2012</a:t>
                </a:r>
                <a:r>
                  <a:rPr lang="zh-CN" altLang="zh-CN" sz="2000" dirty="0"/>
                  <a:t>年</a:t>
                </a:r>
                <a:r>
                  <a:rPr lang="zh-CN" altLang="zh-CN" sz="2000" b="1" dirty="0"/>
                  <a:t>政治体制的转变</a:t>
                </a:r>
                <a:r>
                  <a:rPr lang="zh-CN" altLang="zh-CN" sz="2000" dirty="0"/>
                  <a:t>在很大程度上消除了这种担忧。习近平上台后，北京在</a:t>
                </a:r>
                <a:r>
                  <a:rPr lang="en-US" altLang="zh-CN" sz="2000" dirty="0"/>
                  <a:t>2012</a:t>
                </a:r>
                <a:r>
                  <a:rPr lang="zh-CN" altLang="zh-CN" sz="2000" dirty="0"/>
                  <a:t>年下半年开展了反腐运动</a:t>
                </a:r>
                <a:r>
                  <a:rPr lang="zh-CN" altLang="en-US" sz="2000" dirty="0"/>
                  <a:t>。</a:t>
                </a:r>
                <a:r>
                  <a:rPr lang="zh-CN" altLang="zh-CN" sz="2000" dirty="0"/>
                  <a:t>省级政府将有强烈的动机来遵守中国政府发起的监管变革</a:t>
                </a:r>
                <a:endParaRPr lang="en-US" altLang="zh-CN" sz="2000" dirty="0"/>
              </a:p>
              <a:p>
                <a:pPr lvl="1">
                  <a:lnSpc>
                    <a:spcPct val="120000"/>
                  </a:lnSpc>
                </a:pPr>
                <a:r>
                  <a:rPr lang="zh-CN" altLang="zh-CN" sz="2000" dirty="0"/>
                  <a:t>在</a:t>
                </a:r>
                <a:r>
                  <a:rPr lang="en-US" altLang="zh-CN" sz="2000" dirty="0"/>
                  <a:t>2012-2015</a:t>
                </a:r>
                <a:r>
                  <a:rPr lang="zh-CN" altLang="zh-CN" sz="2000" dirty="0"/>
                  <a:t>年为所有省份构建相同的虚拟</a:t>
                </a:r>
                <a14:m>
                  <m:oMath xmlns:m="http://schemas.openxmlformats.org/officeDocument/2006/math">
                    <m:sSub>
                      <m:sSubPr>
                        <m:ctrlPr>
                          <a:rPr lang="en-US" altLang="zh-CN" sz="2000"/>
                        </m:ctrlPr>
                      </m:sSubPr>
                      <m:e>
                        <m:r>
                          <a:rPr lang="en-US" altLang="zh-CN" sz="2000"/>
                          <m:t>𝐿𝑎𝑡𝑒𝑇𝑒𝑟𝑚</m:t>
                        </m:r>
                      </m:e>
                      <m:sub>
                        <m:r>
                          <a:rPr lang="en-US" altLang="zh-CN" sz="2000"/>
                          <m:t>𝑖</m:t>
                        </m:r>
                        <m:r>
                          <a:rPr lang="en-US" altLang="zh-CN" sz="2000"/>
                          <m:t>,200</m:t>
                        </m:r>
                        <m:r>
                          <a:rPr lang="en-US" altLang="zh-CN" sz="2000"/>
                          <m:t>𝑡</m:t>
                        </m:r>
                      </m:sub>
                    </m:sSub>
                    <m:r>
                      <a:rPr lang="en-US" altLang="zh-CN" sz="2000"/>
                      <m:t> </m:t>
                    </m:r>
                  </m:oMath>
                </a14:m>
                <a:r>
                  <a:rPr lang="zh-CN" altLang="zh-CN" sz="2000" dirty="0"/>
                  <a:t>，并发现它们与</a:t>
                </a:r>
                <a14:m>
                  <m:oMath xmlns:m="http://schemas.openxmlformats.org/officeDocument/2006/math">
                    <m:sSub>
                      <m:sSubPr>
                        <m:ctrlPr>
                          <a:rPr lang="en-US" altLang="zh-CN" sz="2000"/>
                        </m:ctrlPr>
                      </m:sSubPr>
                      <m:e>
                        <m:r>
                          <a:rPr lang="en-US" altLang="zh-CN" sz="2000"/>
                          <m:t>𝐿𝑎𝑡𝑒𝑇𝑒𝑟𝑚</m:t>
                        </m:r>
                      </m:e>
                      <m:sub>
                        <m:r>
                          <a:rPr lang="en-US" altLang="zh-CN" sz="2000"/>
                          <m:t>𝑖</m:t>
                        </m:r>
                        <m:r>
                          <a:rPr lang="en-US" altLang="zh-CN" sz="2000"/>
                          <m:t>,2009</m:t>
                        </m:r>
                      </m:sub>
                    </m:sSub>
                  </m:oMath>
                </a14:m>
                <a:r>
                  <a:rPr lang="zh-CN" altLang="zh-CN" sz="2000" dirty="0"/>
                  <a:t>之间的相关性可以忽略不计</a:t>
                </a:r>
                <a:endParaRPr lang="en-US" altLang="zh-CN" sz="2000" dirty="0"/>
              </a:p>
              <a:p>
                <a:pPr lvl="1">
                  <a:lnSpc>
                    <a:spcPct val="120000"/>
                  </a:lnSpc>
                </a:pPr>
                <a:r>
                  <a:rPr lang="zh-CN" altLang="zh-CN" sz="2000" dirty="0"/>
                  <a:t>北京在</a:t>
                </a:r>
                <a:r>
                  <a:rPr lang="en-US" altLang="zh-CN" sz="2000" dirty="0"/>
                  <a:t>2010</a:t>
                </a:r>
                <a:r>
                  <a:rPr lang="zh-CN" altLang="zh-CN" sz="2000" dirty="0"/>
                  <a:t>年后恢复了正常的货币政策，并在随后几年里对</a:t>
                </a:r>
                <a:r>
                  <a:rPr lang="en-US" altLang="zh-CN" sz="2000" dirty="0"/>
                  <a:t>LGFV</a:t>
                </a:r>
                <a:r>
                  <a:rPr lang="zh-CN" altLang="zh-CN" sz="2000" dirty="0"/>
                  <a:t>的新银行贷款进行了严格限制</a:t>
                </a:r>
                <a:endParaRPr lang="en-US" altLang="zh-CN" sz="2000" dirty="0"/>
              </a:p>
              <a:p>
                <a:pPr marL="502920" lvl="1" indent="-457200">
                  <a:spcBef>
                    <a:spcPts val="900"/>
                  </a:spcBef>
                  <a:spcAft>
                    <a:spcPts val="150"/>
                  </a:spcAft>
                  <a:buClr>
                    <a:srgbClr val="92D050"/>
                  </a:buClr>
                  <a:buSzPct val="100000"/>
                  <a:buFont typeface="Wingdings" panose="05000000000000000000" pitchFamily="2" charset="2"/>
                  <a:buChar char=""/>
                </a:pPr>
                <a:r>
                  <a:rPr lang="zh-CN" altLang="zh-CN" sz="2000" dirty="0"/>
                  <a:t>另一个担忧是北京在</a:t>
                </a:r>
                <a:r>
                  <a:rPr lang="en-US" altLang="zh-CN" sz="2000" dirty="0"/>
                  <a:t>2009</a:t>
                </a:r>
                <a:r>
                  <a:rPr lang="zh-CN" altLang="zh-CN" sz="2000" dirty="0"/>
                  <a:t>年推动其他政策的可能性</a:t>
                </a:r>
                <a:endParaRPr lang="en-US" altLang="zh-CN" sz="2000" dirty="0"/>
              </a:p>
              <a:p>
                <a:pPr lvl="1">
                  <a:lnSpc>
                    <a:spcPct val="120000"/>
                  </a:lnSpc>
                </a:pPr>
                <a:r>
                  <a:rPr lang="zh-CN" altLang="zh-CN" sz="2000" dirty="0"/>
                  <a:t>（</a:t>
                </a:r>
                <a:r>
                  <a:rPr lang="en-US" altLang="zh-CN" sz="2000" dirty="0" err="1"/>
                  <a:t>i</a:t>
                </a:r>
                <a:r>
                  <a:rPr lang="zh-CN" altLang="zh-CN" sz="2000" dirty="0"/>
                  <a:t>）晚任省长对这些政策的反应更加积极（</a:t>
                </a:r>
                <a:r>
                  <a:rPr lang="en-US" altLang="zh-CN" sz="2000" dirty="0"/>
                  <a:t>ii</a:t>
                </a:r>
                <a:r>
                  <a:rPr lang="zh-CN" altLang="zh-CN" sz="2000" dirty="0"/>
                  <a:t>）这些政策也可能影响到</a:t>
                </a:r>
                <a:r>
                  <a:rPr lang="en-US" altLang="zh-CN" sz="2000" dirty="0"/>
                  <a:t>2012-2015</a:t>
                </a:r>
                <a:r>
                  <a:rPr lang="zh-CN" altLang="zh-CN" sz="2000" dirty="0"/>
                  <a:t>年的影子银行活动</a:t>
                </a:r>
                <a:endParaRPr lang="en-US" altLang="zh-CN" sz="2000" dirty="0"/>
              </a:p>
              <a:p>
                <a:pPr lvl="1">
                  <a:lnSpc>
                    <a:spcPct val="120000"/>
                  </a:lnSpc>
                </a:pPr>
                <a:r>
                  <a:rPr lang="zh-CN" altLang="en-US" sz="2000" dirty="0"/>
                  <a:t>发现</a:t>
                </a:r>
                <a:r>
                  <a:rPr lang="en-US" altLang="zh-CN" sz="2000" dirty="0"/>
                  <a:t>2009</a:t>
                </a:r>
                <a:r>
                  <a:rPr lang="zh-CN" altLang="zh-CN" sz="2000" dirty="0"/>
                  <a:t>年国务院发布的所有</a:t>
                </a:r>
                <a:r>
                  <a:rPr lang="en-US" altLang="zh-CN" sz="2000" dirty="0"/>
                  <a:t>103</a:t>
                </a:r>
                <a:r>
                  <a:rPr lang="zh-CN" altLang="zh-CN" sz="2000" dirty="0"/>
                  <a:t>份文件没有一份文件是直接针对影子银行领域的</a:t>
                </a:r>
                <a:endParaRPr lang="zh-CN" altLang="zh-CN" dirty="0"/>
              </a:p>
              <a:p>
                <a:endParaRPr lang="en-US" altLang="zh-CN" sz="1800" dirty="0"/>
              </a:p>
            </p:txBody>
          </p:sp>
        </mc:Choice>
        <mc:Fallback>
          <p:sp>
            <p:nvSpPr>
              <p:cNvPr id="3" name="内容占位符 2">
                <a:extLst>
                  <a:ext uri="{FF2B5EF4-FFF2-40B4-BE49-F238E27FC236}">
                    <a16:creationId xmlns:a16="http://schemas.microsoft.com/office/drawing/2014/main" id="{2E684318-2485-4126-94E8-1916FE8F1529}"/>
                  </a:ext>
                </a:extLst>
              </p:cNvPr>
              <p:cNvSpPr>
                <a:spLocks noGrp="1" noRot="1" noChangeAspect="1" noMove="1" noResize="1" noEditPoints="1" noAdjustHandles="1" noChangeArrowheads="1" noChangeShapeType="1" noTextEdit="1"/>
              </p:cNvSpPr>
              <p:nvPr>
                <p:ph idx="1"/>
              </p:nvPr>
            </p:nvSpPr>
            <p:spPr>
              <a:xfrm>
                <a:off x="547333" y="1152939"/>
                <a:ext cx="11158301" cy="6109252"/>
              </a:xfrm>
              <a:blipFill>
                <a:blip r:embed="rId3"/>
                <a:stretch>
                  <a:fillRect l="-795" t="-622" r="-102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7F879EC-5190-4BE2-A06F-469DB4E684A7}"/>
              </a:ext>
            </a:extLst>
          </p:cNvPr>
          <p:cNvSpPr>
            <a:spLocks noGrp="1"/>
          </p:cNvSpPr>
          <p:nvPr>
            <p:ph type="dt" sz="half" idx="10"/>
          </p:nvPr>
        </p:nvSpPr>
        <p:spPr/>
        <p:txBody>
          <a:bodyPr/>
          <a:lstStyle/>
          <a:p>
            <a:fld id="{BA4DA969-AD96-024B-9F99-9A92DBE6756A}" type="datetime1">
              <a:rPr lang="zh-CN" altLang="en-US" smtClean="0"/>
              <a:t>2022/11/27</a:t>
            </a:fld>
            <a:endParaRPr lang="en-US" dirty="0"/>
          </a:p>
        </p:txBody>
      </p:sp>
      <p:sp>
        <p:nvSpPr>
          <p:cNvPr id="5" name="页脚占位符 4">
            <a:extLst>
              <a:ext uri="{FF2B5EF4-FFF2-40B4-BE49-F238E27FC236}">
                <a16:creationId xmlns:a16="http://schemas.microsoft.com/office/drawing/2014/main" id="{561901D1-9DBA-4299-9ABD-70D36285086E}"/>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907788F8-1D1B-4C01-9F2D-77D6A81333DF}"/>
              </a:ext>
            </a:extLst>
          </p:cNvPr>
          <p:cNvSpPr>
            <a:spLocks noGrp="1"/>
          </p:cNvSpPr>
          <p:nvPr>
            <p:ph type="sldNum" sz="quarter" idx="12"/>
          </p:nvPr>
        </p:nvSpPr>
        <p:spPr/>
        <p:txBody>
          <a:bodyPr/>
          <a:lstStyle/>
          <a:p>
            <a:fld id="{03C3F5E1-8BEB-46F8-B0C6-3051342B5E98}" type="slidenum">
              <a:rPr lang="en-US" smtClean="0"/>
              <a:pPr/>
              <a:t>22</a:t>
            </a:fld>
            <a:endParaRPr lang="en-US" dirty="0"/>
          </a:p>
        </p:txBody>
      </p:sp>
    </p:spTree>
    <p:extLst>
      <p:ext uri="{BB962C8B-B14F-4D97-AF65-F5344CB8AC3E}">
        <p14:creationId xmlns:p14="http://schemas.microsoft.com/office/powerpoint/2010/main" val="2187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2723D-33BF-BB4E-B588-E9949EAF337E}"/>
              </a:ext>
            </a:extLst>
          </p:cNvPr>
          <p:cNvSpPr>
            <a:spLocks noGrp="1"/>
          </p:cNvSpPr>
          <p:nvPr>
            <p:ph type="title"/>
          </p:nvPr>
        </p:nvSpPr>
        <p:spPr/>
        <p:txBody>
          <a:bodyPr/>
          <a:lstStyle/>
          <a:p>
            <a:r>
              <a:rPr lang="zh-CN" altLang="en-US" dirty="0"/>
              <a:t>四、实证设计和主要结果</a:t>
            </a:r>
            <a:endParaRPr kumimoji="1" lang="zh-CN" altLang="en-US" dirty="0"/>
          </a:p>
        </p:txBody>
      </p:sp>
      <p:sp>
        <p:nvSpPr>
          <p:cNvPr id="4" name="日期占位符 3">
            <a:extLst>
              <a:ext uri="{FF2B5EF4-FFF2-40B4-BE49-F238E27FC236}">
                <a16:creationId xmlns:a16="http://schemas.microsoft.com/office/drawing/2014/main" id="{FCA5FC45-E33E-0F4A-A2C3-4F62A3127565}"/>
              </a:ext>
            </a:extLst>
          </p:cNvPr>
          <p:cNvSpPr>
            <a:spLocks noGrp="1"/>
          </p:cNvSpPr>
          <p:nvPr>
            <p:ph type="dt" sz="half" idx="10"/>
          </p:nvPr>
        </p:nvSpPr>
        <p:spPr/>
        <p:txBody>
          <a:bodyPr/>
          <a:lstStyle/>
          <a:p>
            <a:fld id="{C8AFFF0F-AE7D-8C4E-BD75-14593DDB1978}" type="datetime1">
              <a:rPr lang="zh-CN" altLang="en-US" smtClean="0"/>
              <a:t>2022/11/20</a:t>
            </a:fld>
            <a:endParaRPr lang="en-US" dirty="0"/>
          </a:p>
        </p:txBody>
      </p:sp>
      <p:sp>
        <p:nvSpPr>
          <p:cNvPr id="5" name="页脚占位符 4">
            <a:extLst>
              <a:ext uri="{FF2B5EF4-FFF2-40B4-BE49-F238E27FC236}">
                <a16:creationId xmlns:a16="http://schemas.microsoft.com/office/drawing/2014/main" id="{34E7CADC-5CD0-4246-A983-A682BEEE5E4C}"/>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EFC63517-2A89-B741-A61A-1B5CF6B6FF88}"/>
              </a:ext>
            </a:extLst>
          </p:cNvPr>
          <p:cNvSpPr>
            <a:spLocks noGrp="1"/>
          </p:cNvSpPr>
          <p:nvPr>
            <p:ph type="sldNum" sz="quarter" idx="12"/>
          </p:nvPr>
        </p:nvSpPr>
        <p:spPr/>
        <p:txBody>
          <a:bodyPr/>
          <a:lstStyle/>
          <a:p>
            <a:fld id="{03C3F5E1-8BEB-46F8-B0C6-3051342B5E98}" type="slidenum">
              <a:rPr lang="en-US" smtClean="0"/>
              <a:pPr/>
              <a:t>23</a:t>
            </a:fld>
            <a:endParaRPr lang="en-US" dirty="0"/>
          </a:p>
        </p:txBody>
      </p:sp>
      <p:pic>
        <p:nvPicPr>
          <p:cNvPr id="7" name="图片 6">
            <a:extLst>
              <a:ext uri="{FF2B5EF4-FFF2-40B4-BE49-F238E27FC236}">
                <a16:creationId xmlns:a16="http://schemas.microsoft.com/office/drawing/2014/main" id="{840CAE58-0A03-2C4E-8860-C83B3C2796C8}"/>
              </a:ext>
            </a:extLst>
          </p:cNvPr>
          <p:cNvPicPr/>
          <p:nvPr/>
        </p:nvPicPr>
        <p:blipFill>
          <a:blip r:embed="rId3">
            <a:extLst>
              <a:ext uri="{28A0092B-C50C-407E-A947-70E740481C1C}">
                <a14:useLocalDpi xmlns:a14="http://schemas.microsoft.com/office/drawing/2010/main" val="0"/>
              </a:ext>
            </a:extLst>
          </a:blip>
          <a:stretch>
            <a:fillRect/>
          </a:stretch>
        </p:blipFill>
        <p:spPr>
          <a:xfrm>
            <a:off x="635098" y="1015632"/>
            <a:ext cx="5161803" cy="3212431"/>
          </a:xfrm>
          <a:prstGeom prst="rect">
            <a:avLst/>
          </a:prstGeom>
        </p:spPr>
      </p:pic>
      <p:pic>
        <p:nvPicPr>
          <p:cNvPr id="8" name="图片 7">
            <a:extLst>
              <a:ext uri="{FF2B5EF4-FFF2-40B4-BE49-F238E27FC236}">
                <a16:creationId xmlns:a16="http://schemas.microsoft.com/office/drawing/2014/main" id="{D096A5FC-326F-394E-8C54-BD7198B7A3AB}"/>
              </a:ext>
            </a:extLst>
          </p:cNvPr>
          <p:cNvPicPr/>
          <p:nvPr/>
        </p:nvPicPr>
        <p:blipFill>
          <a:blip r:embed="rId4">
            <a:extLst>
              <a:ext uri="{28A0092B-C50C-407E-A947-70E740481C1C}">
                <a14:useLocalDpi xmlns:a14="http://schemas.microsoft.com/office/drawing/2010/main" val="0"/>
              </a:ext>
            </a:extLst>
          </a:blip>
          <a:stretch>
            <a:fillRect/>
          </a:stretch>
        </p:blipFill>
        <p:spPr>
          <a:xfrm>
            <a:off x="6364455" y="1015632"/>
            <a:ext cx="5223090" cy="3052311"/>
          </a:xfrm>
          <a:prstGeom prst="rect">
            <a:avLst/>
          </a:prstGeom>
        </p:spPr>
      </p:pic>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08AE9A56-8A5B-D345-92F2-C0299ECEE287}"/>
                  </a:ext>
                </a:extLst>
              </p:cNvPr>
              <p:cNvSpPr/>
              <p:nvPr/>
            </p:nvSpPr>
            <p:spPr>
              <a:xfrm>
                <a:off x="811615" y="4228064"/>
                <a:ext cx="10775929" cy="2071608"/>
              </a:xfrm>
              <a:prstGeom prst="rect">
                <a:avLst/>
              </a:prstGeom>
            </p:spPr>
            <p:txBody>
              <a:bodyPr vert="horz" lIns="0" tIns="45720" rIns="0" bIns="45720" rtlCol="0">
                <a:no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000" dirty="0">
                    <a:solidFill>
                      <a:schemeClr val="tx1">
                        <a:lumMod val="75000"/>
                        <a:lumOff val="25000"/>
                      </a:schemeClr>
                    </a:solidFill>
                  </a:rPr>
                  <a:t>面板</a:t>
                </a:r>
                <a:r>
                  <a:rPr lang="en-US" altLang="zh-CN" sz="2000" dirty="0">
                    <a:solidFill>
                      <a:schemeClr val="tx1">
                        <a:lumMod val="75000"/>
                        <a:lumOff val="25000"/>
                      </a:schemeClr>
                    </a:solidFill>
                  </a:rPr>
                  <a:t>A</a:t>
                </a:r>
                <a:r>
                  <a:rPr lang="zh-CN" altLang="zh-CN" sz="2000" dirty="0">
                    <a:solidFill>
                      <a:schemeClr val="tx1">
                        <a:lumMod val="75000"/>
                        <a:lumOff val="25000"/>
                      </a:schemeClr>
                    </a:solidFill>
                  </a:rPr>
                  <a:t>和</a:t>
                </a:r>
                <a:r>
                  <a:rPr lang="zh-CN" altLang="en-US" sz="2000" dirty="0">
                    <a:solidFill>
                      <a:schemeClr val="tx1">
                        <a:lumMod val="75000"/>
                        <a:lumOff val="25000"/>
                      </a:schemeClr>
                    </a:solidFill>
                  </a:rPr>
                  <a:t>面板</a:t>
                </a:r>
                <a:r>
                  <a:rPr lang="en-US" altLang="zh-CN" sz="2000" dirty="0">
                    <a:solidFill>
                      <a:schemeClr val="tx1">
                        <a:lumMod val="75000"/>
                        <a:lumOff val="25000"/>
                      </a:schemeClr>
                    </a:solidFill>
                  </a:rPr>
                  <a:t>B</a:t>
                </a:r>
                <a:r>
                  <a:rPr lang="zh-CN" altLang="en-US" sz="2000" dirty="0">
                    <a:solidFill>
                      <a:schemeClr val="tx1">
                        <a:lumMod val="75000"/>
                        <a:lumOff val="25000"/>
                      </a:schemeClr>
                    </a:solidFill>
                  </a:rPr>
                  <a:t>分别绘制了</a:t>
                </a:r>
                <a:r>
                  <a:rPr lang="zh-CN" altLang="zh-CN" sz="2000" dirty="0">
                    <a:solidFill>
                      <a:schemeClr val="tx1">
                        <a:lumMod val="75000"/>
                        <a:lumOff val="25000"/>
                      </a:schemeClr>
                    </a:solidFill>
                  </a:rPr>
                  <a:t>基于</a:t>
                </a:r>
                <a:r>
                  <a:rPr lang="en-US" altLang="zh-CN" sz="2000" dirty="0">
                    <a:solidFill>
                      <a:schemeClr val="tx1">
                        <a:lumMod val="75000"/>
                        <a:lumOff val="25000"/>
                      </a:schemeClr>
                    </a:solidFill>
                  </a:rPr>
                  <a:t>OLS</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IV</a:t>
                </a:r>
                <a:r>
                  <a:rPr lang="zh-CN" altLang="zh-CN" sz="2000" dirty="0">
                    <a:solidFill>
                      <a:schemeClr val="tx1">
                        <a:lumMod val="75000"/>
                        <a:lumOff val="25000"/>
                      </a:schemeClr>
                    </a:solidFill>
                  </a:rPr>
                  <a:t>方法</a:t>
                </a:r>
                <a:r>
                  <a:rPr lang="zh-CN" altLang="en-US" sz="2000" dirty="0">
                    <a:solidFill>
                      <a:schemeClr val="tx1">
                        <a:lumMod val="75000"/>
                        <a:lumOff val="25000"/>
                      </a:schemeClr>
                    </a:solidFill>
                  </a:rPr>
                  <a:t>估计的</a:t>
                </a:r>
                <a14:m>
                  <m:oMath xmlns:m="http://schemas.openxmlformats.org/officeDocument/2006/math">
                    <m:sSub>
                      <m:sSubPr>
                        <m:ctrlPr>
                          <a:rPr lang="en-US" altLang="zh-CN" sz="2000" smtClean="0">
                            <a:solidFill>
                              <a:schemeClr val="tx1">
                                <a:lumMod val="75000"/>
                                <a:lumOff val="25000"/>
                              </a:schemeClr>
                            </a:solidFill>
                          </a:rPr>
                        </m:ctrlPr>
                      </m:sSubPr>
                      <m:e>
                        <m:acc>
                          <m:accPr>
                            <m:chr m:val="̂"/>
                            <m:ctrlPr>
                              <a:rPr lang="en-US" altLang="zh-CN" sz="2000">
                                <a:solidFill>
                                  <a:schemeClr val="tx1">
                                    <a:lumMod val="75000"/>
                                    <a:lumOff val="25000"/>
                                  </a:schemeClr>
                                </a:solidFill>
                              </a:rPr>
                            </m:ctrlPr>
                          </m:accPr>
                          <m:e>
                            <m:r>
                              <a:rPr lang="en-US" altLang="zh-CN" sz="2000" smtClean="0">
                                <a:solidFill>
                                  <a:schemeClr val="tx1">
                                    <a:lumMod val="75000"/>
                                    <a:lumOff val="25000"/>
                                  </a:schemeClr>
                                </a:solidFill>
                              </a:rPr>
                              <m:t>𝛽</m:t>
                            </m:r>
                          </m:e>
                        </m:acc>
                      </m:e>
                      <m:sub>
                        <m:r>
                          <m:rPr>
                            <m:brk m:alnAt="7"/>
                          </m:rPr>
                          <a:rPr lang="en-US" altLang="zh-CN" sz="2000">
                            <a:solidFill>
                              <a:schemeClr val="tx1">
                                <a:lumMod val="75000"/>
                                <a:lumOff val="25000"/>
                              </a:schemeClr>
                            </a:solidFill>
                          </a:rPr>
                          <m:t>𝜏</m:t>
                        </m:r>
                      </m:sub>
                    </m:sSub>
                  </m:oMath>
                </a14:m>
                <a:r>
                  <a:rPr lang="zh-CN" altLang="en-US" sz="2000" dirty="0">
                    <a:solidFill>
                      <a:schemeClr val="tx1">
                        <a:lumMod val="75000"/>
                        <a:lumOff val="25000"/>
                      </a:schemeClr>
                    </a:solidFill>
                  </a:rPr>
                  <a:t>，结果显示：</a:t>
                </a:r>
                <a:endParaRPr lang="en-US" altLang="zh-CN" sz="2000" dirty="0">
                  <a:solidFill>
                    <a:schemeClr val="tx1">
                      <a:lumMod val="75000"/>
                      <a:lumOff val="25000"/>
                    </a:schemeClr>
                  </a:solidFill>
                </a:endParaRPr>
              </a:p>
              <a:p>
                <a:pPr marL="961200" lvl="1" indent="-365760" defTabSz="685800">
                  <a:lnSpc>
                    <a:spcPct val="120000"/>
                  </a:lnSpc>
                  <a:spcBef>
                    <a:spcPts val="150"/>
                  </a:spcBef>
                  <a:spcAft>
                    <a:spcPts val="300"/>
                  </a:spcAft>
                  <a:buClr>
                    <a:srgbClr val="FF5050"/>
                  </a:buClr>
                  <a:buFont typeface="Wingdings" panose="05000000000000000000" pitchFamily="2" charset="2"/>
                  <a:buChar char=""/>
                </a:pPr>
                <a:r>
                  <a:rPr lang="zh-CN" altLang="zh-CN" sz="2000" dirty="0">
                    <a:solidFill>
                      <a:schemeClr val="tx1">
                        <a:lumMod val="75000"/>
                        <a:lumOff val="25000"/>
                      </a:schemeClr>
                    </a:solidFill>
                  </a:rPr>
                  <a:t>在</a:t>
                </a:r>
                <a:r>
                  <a:rPr lang="en-US" altLang="zh-CN" sz="2000" dirty="0">
                    <a:solidFill>
                      <a:schemeClr val="tx1">
                        <a:lumMod val="75000"/>
                        <a:lumOff val="25000"/>
                      </a:schemeClr>
                    </a:solidFill>
                  </a:rPr>
                  <a:t>2009</a:t>
                </a:r>
                <a:r>
                  <a:rPr lang="zh-CN" altLang="zh-CN" sz="2000" dirty="0">
                    <a:solidFill>
                      <a:schemeClr val="tx1">
                        <a:lumMod val="75000"/>
                        <a:lumOff val="25000"/>
                      </a:schemeClr>
                    </a:solidFill>
                  </a:rPr>
                  <a:t>年之前不存在预处理趋势</a:t>
                </a:r>
                <a:endParaRPr lang="en-US" altLang="zh-CN" sz="2000" dirty="0">
                  <a:solidFill>
                    <a:schemeClr val="tx1">
                      <a:lumMod val="75000"/>
                      <a:lumOff val="25000"/>
                    </a:schemeClr>
                  </a:solidFill>
                </a:endParaRPr>
              </a:p>
              <a:p>
                <a:pPr marL="961200" lvl="1" indent="-365760" defTabSz="685800">
                  <a:lnSpc>
                    <a:spcPct val="120000"/>
                  </a:lnSpc>
                  <a:spcBef>
                    <a:spcPts val="150"/>
                  </a:spcBef>
                  <a:spcAft>
                    <a:spcPts val="300"/>
                  </a:spcAft>
                  <a:buClr>
                    <a:srgbClr val="FF5050"/>
                  </a:buClr>
                  <a:buFont typeface="Wingdings" panose="05000000000000000000" pitchFamily="2" charset="2"/>
                  <a:buChar char=""/>
                </a:pPr>
                <a:r>
                  <a:rPr lang="en-US" altLang="zh-CN" sz="2000" dirty="0">
                    <a:solidFill>
                      <a:schemeClr val="tx1">
                        <a:lumMod val="75000"/>
                        <a:lumOff val="25000"/>
                      </a:schemeClr>
                    </a:solidFill>
                  </a:rPr>
                  <a:t>2009 </a:t>
                </a:r>
                <a:r>
                  <a:rPr lang="zh-CN" altLang="zh-CN" sz="2000" dirty="0">
                    <a:solidFill>
                      <a:schemeClr val="tx1">
                        <a:lumMod val="75000"/>
                        <a:lumOff val="25000"/>
                      </a:schemeClr>
                    </a:solidFill>
                  </a:rPr>
                  <a:t>年刺激性贷款和</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城投债</a:t>
                </a:r>
                <a:r>
                  <a:rPr lang="zh-CN" altLang="zh-CN" sz="2000" dirty="0">
                    <a:solidFill>
                      <a:schemeClr val="tx1">
                        <a:lumMod val="75000"/>
                        <a:lumOff val="25000"/>
                      </a:schemeClr>
                    </a:solidFill>
                  </a:rPr>
                  <a:t>发行之间的跨省正相关关系</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在刺激性政策之后立即变显著，但在</a:t>
                </a:r>
                <a:r>
                  <a:rPr lang="en-US" altLang="zh-CN" sz="2000" dirty="0">
                    <a:solidFill>
                      <a:schemeClr val="tx1">
                        <a:lumMod val="75000"/>
                        <a:lumOff val="25000"/>
                      </a:schemeClr>
                    </a:solidFill>
                  </a:rPr>
                  <a:t> 2012 </a:t>
                </a:r>
                <a:r>
                  <a:rPr lang="zh-CN" altLang="zh-CN" sz="2000" dirty="0">
                    <a:solidFill>
                      <a:schemeClr val="tx1">
                        <a:lumMod val="75000"/>
                        <a:lumOff val="25000"/>
                      </a:schemeClr>
                    </a:solidFill>
                  </a:rPr>
                  <a:t>年之后才具有经济意义</a:t>
                </a:r>
                <a:endParaRPr lang="en-US" altLang="zh-CN" sz="2000" dirty="0">
                  <a:solidFill>
                    <a:schemeClr val="tx1">
                      <a:lumMod val="75000"/>
                      <a:lumOff val="25000"/>
                    </a:schemeClr>
                  </a:solidFill>
                </a:endParaRPr>
              </a:p>
              <a:p>
                <a:pPr marL="961200" lvl="1" indent="-365760" defTabSz="685800">
                  <a:lnSpc>
                    <a:spcPct val="120000"/>
                  </a:lnSpc>
                  <a:spcBef>
                    <a:spcPts val="150"/>
                  </a:spcBef>
                  <a:spcAft>
                    <a:spcPts val="300"/>
                  </a:spcAft>
                  <a:buClr>
                    <a:srgbClr val="FF5050"/>
                  </a:buClr>
                  <a:buFont typeface="Wingdings" panose="05000000000000000000" pitchFamily="2" charset="2"/>
                  <a:buChar char=""/>
                </a:pPr>
                <a:r>
                  <a:rPr lang="zh-CN" altLang="zh-CN" sz="2000" dirty="0">
                    <a:solidFill>
                      <a:schemeClr val="tx1">
                        <a:lumMod val="75000"/>
                        <a:lumOff val="25000"/>
                      </a:schemeClr>
                    </a:solidFill>
                  </a:rPr>
                  <a:t>总的来说，</a:t>
                </a:r>
                <a:r>
                  <a:rPr lang="en-US" altLang="zh-CN" sz="2000" dirty="0">
                    <a:solidFill>
                      <a:schemeClr val="tx1">
                        <a:lumMod val="75000"/>
                        <a:lumOff val="25000"/>
                      </a:schemeClr>
                    </a:solidFill>
                  </a:rPr>
                  <a:t>OLS </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 IV </a:t>
                </a:r>
                <a:r>
                  <a:rPr lang="zh-CN" altLang="zh-CN" sz="2000" dirty="0">
                    <a:solidFill>
                      <a:schemeClr val="tx1">
                        <a:lumMod val="75000"/>
                        <a:lumOff val="25000"/>
                      </a:schemeClr>
                    </a:solidFill>
                  </a:rPr>
                  <a:t>回归的估计结果与本文提出的刺激性贷款</a:t>
                </a:r>
                <a:r>
                  <a:rPr lang="zh-CN" altLang="en-US" sz="2000" dirty="0">
                    <a:solidFill>
                      <a:schemeClr val="tx1">
                        <a:lumMod val="75000"/>
                        <a:lumOff val="25000"/>
                      </a:schemeClr>
                    </a:solidFill>
                  </a:rPr>
                  <a:t>遗留</a:t>
                </a:r>
                <a:r>
                  <a:rPr lang="zh-CN" altLang="zh-CN" sz="2000" dirty="0">
                    <a:solidFill>
                      <a:schemeClr val="tx1">
                        <a:lumMod val="75000"/>
                        <a:lumOff val="25000"/>
                      </a:schemeClr>
                    </a:solidFill>
                  </a:rPr>
                  <a:t>效应是一致的</a:t>
                </a: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endParaRPr lang="zh-CN" altLang="en-US" dirty="0">
                  <a:solidFill>
                    <a:schemeClr val="tx1">
                      <a:lumMod val="75000"/>
                      <a:lumOff val="25000"/>
                    </a:schemeClr>
                  </a:solidFill>
                </a:endParaRPr>
              </a:p>
            </p:txBody>
          </p:sp>
        </mc:Choice>
        <mc:Fallback>
          <p:sp>
            <p:nvSpPr>
              <p:cNvPr id="9" name="矩形 8">
                <a:extLst>
                  <a:ext uri="{FF2B5EF4-FFF2-40B4-BE49-F238E27FC236}">
                    <a16:creationId xmlns:a16="http://schemas.microsoft.com/office/drawing/2014/main" id="{08AE9A56-8A5B-D345-92F2-C0299ECEE287}"/>
                  </a:ext>
                </a:extLst>
              </p:cNvPr>
              <p:cNvSpPr>
                <a:spLocks noRot="1" noChangeAspect="1" noMove="1" noResize="1" noEditPoints="1" noAdjustHandles="1" noChangeArrowheads="1" noChangeShapeType="1" noTextEdit="1"/>
              </p:cNvSpPr>
              <p:nvPr/>
            </p:nvSpPr>
            <p:spPr>
              <a:xfrm>
                <a:off x="811615" y="4228064"/>
                <a:ext cx="10775929" cy="2071608"/>
              </a:xfrm>
              <a:prstGeom prst="rect">
                <a:avLst/>
              </a:prstGeom>
              <a:blipFill>
                <a:blip r:embed="rId5"/>
                <a:stretch>
                  <a:fillRect l="-824" t="-1220" r="-3416" b="-42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1748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DBE5E-CD26-B645-B2E3-F44CB920755C}"/>
              </a:ext>
            </a:extLst>
          </p:cNvPr>
          <p:cNvSpPr>
            <a:spLocks noGrp="1"/>
          </p:cNvSpPr>
          <p:nvPr>
            <p:ph type="title"/>
          </p:nvPr>
        </p:nvSpPr>
        <p:spPr/>
        <p:txBody>
          <a:bodyPr/>
          <a:lstStyle/>
          <a:p>
            <a:r>
              <a:rPr lang="zh-CN" altLang="en-US" dirty="0"/>
              <a:t>四、实证设计和主要结果</a:t>
            </a:r>
            <a:endParaRPr kumimoji="1" lang="zh-CN" altLang="en-US" dirty="0"/>
          </a:p>
        </p:txBody>
      </p:sp>
      <p:sp>
        <p:nvSpPr>
          <p:cNvPr id="4" name="日期占位符 3">
            <a:extLst>
              <a:ext uri="{FF2B5EF4-FFF2-40B4-BE49-F238E27FC236}">
                <a16:creationId xmlns:a16="http://schemas.microsoft.com/office/drawing/2014/main" id="{0F40B219-C35E-5542-91B7-7413F4A2896D}"/>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FCA9FE10-0C7E-9346-8F1F-843D1EC0A309}"/>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EA192C1A-CBAF-8747-BF9F-09FF11E7B11C}"/>
              </a:ext>
            </a:extLst>
          </p:cNvPr>
          <p:cNvSpPr>
            <a:spLocks noGrp="1"/>
          </p:cNvSpPr>
          <p:nvPr>
            <p:ph type="sldNum" sz="quarter" idx="12"/>
          </p:nvPr>
        </p:nvSpPr>
        <p:spPr/>
        <p:txBody>
          <a:bodyPr/>
          <a:lstStyle/>
          <a:p>
            <a:fld id="{03C3F5E1-8BEB-46F8-B0C6-3051342B5E98}" type="slidenum">
              <a:rPr lang="en-US" smtClean="0"/>
              <a:pPr/>
              <a:t>24</a:t>
            </a:fld>
            <a:endParaRPr lang="en-US" dirty="0"/>
          </a:p>
        </p:txBody>
      </p:sp>
      <mc:AlternateContent xmlns:mc="http://schemas.openxmlformats.org/markup-compatibility/2006">
        <mc:Choice xmlns:a14="http://schemas.microsoft.com/office/drawing/2010/main" Requires="a14">
          <p:sp>
            <p:nvSpPr>
              <p:cNvPr id="12" name="内容占位符 11">
                <a:extLst>
                  <a:ext uri="{FF2B5EF4-FFF2-40B4-BE49-F238E27FC236}">
                    <a16:creationId xmlns:a16="http://schemas.microsoft.com/office/drawing/2014/main" id="{B46F51DF-92B7-F248-B7E1-5AA6595B60AB}"/>
                  </a:ext>
                </a:extLst>
              </p:cNvPr>
              <p:cNvSpPr>
                <a:spLocks noGrp="1"/>
              </p:cNvSpPr>
              <p:nvPr>
                <p:ph idx="1"/>
              </p:nvPr>
            </p:nvSpPr>
            <p:spPr>
              <a:xfrm>
                <a:off x="5115340" y="1142701"/>
                <a:ext cx="6824868" cy="6009071"/>
              </a:xfrm>
            </p:spPr>
            <p:txBody>
              <a:bodyPr>
                <a:normAutofit fontScale="55000" lnSpcReduction="20000"/>
              </a:bodyPr>
              <a:lstStyle/>
              <a:p>
                <a:r>
                  <a:rPr lang="zh-CN" altLang="zh-CN" sz="3600" dirty="0"/>
                  <a:t>表</a:t>
                </a:r>
                <a:r>
                  <a:rPr lang="en-US" altLang="zh-CN" sz="3600" dirty="0"/>
                  <a:t>4</a:t>
                </a:r>
                <a:r>
                  <a:rPr lang="zh-CN" altLang="zh-CN" sz="3600" dirty="0"/>
                  <a:t>的第</a:t>
                </a:r>
                <a:r>
                  <a:rPr lang="en-US" altLang="zh-CN" sz="3600" dirty="0"/>
                  <a:t>(1)</a:t>
                </a:r>
                <a:r>
                  <a:rPr lang="zh-CN" altLang="zh-CN" sz="3600" dirty="0"/>
                  <a:t>列和第</a:t>
                </a:r>
                <a:r>
                  <a:rPr lang="en-US" altLang="zh-CN" sz="3600" dirty="0"/>
                  <a:t>(2)</a:t>
                </a:r>
                <a:r>
                  <a:rPr lang="zh-CN" altLang="zh-CN" sz="3600" dirty="0"/>
                  <a:t>列报告了</a:t>
                </a:r>
                <a:r>
                  <a:rPr lang="en-US" altLang="zh-CN" sz="3600" dirty="0"/>
                  <a:t>OLS</a:t>
                </a:r>
                <a:r>
                  <a:rPr lang="zh-CN" altLang="en-US" sz="3600" dirty="0"/>
                  <a:t>和</a:t>
                </a:r>
                <a:r>
                  <a:rPr lang="en-US" altLang="zh-CN" sz="3600" dirty="0"/>
                  <a:t>IV</a:t>
                </a:r>
                <a:r>
                  <a:rPr lang="zh-CN" altLang="en-US" sz="3600" dirty="0"/>
                  <a:t>的</a:t>
                </a:r>
                <a14:m>
                  <m:oMath xmlns:m="http://schemas.openxmlformats.org/officeDocument/2006/math">
                    <m:r>
                      <a:rPr lang="zh-CN" altLang="en-US" sz="3600" i="1" dirty="0">
                        <a:latin typeface="Cambria Math" panose="02040503050406030204" pitchFamily="18" charset="0"/>
                      </a:rPr>
                      <m:t>回归结果</m:t>
                    </m:r>
                  </m:oMath>
                </a14:m>
                <a:endParaRPr lang="en-US" altLang="zh-CN" sz="3600" dirty="0"/>
              </a:p>
              <a:p>
                <a:r>
                  <a:rPr lang="zh-CN" altLang="en-US" sz="3600" dirty="0"/>
                  <a:t>在</a:t>
                </a:r>
                <a:r>
                  <a:rPr lang="en-US" altLang="zh-CN" sz="3600" dirty="0"/>
                  <a:t>2012</a:t>
                </a:r>
                <a:r>
                  <a:rPr lang="zh-CN" altLang="en-US" sz="3600" dirty="0"/>
                  <a:t>年以后</a:t>
                </a:r>
                <a:r>
                  <a:rPr lang="en" altLang="zh-CN" sz="3600" dirty="0"/>
                  <a:t>MCB</a:t>
                </a:r>
                <a:r>
                  <a:rPr lang="zh-CN" altLang="en-US" sz="3600" dirty="0"/>
                  <a:t>占</a:t>
                </a:r>
                <a:r>
                  <a:rPr lang="en" altLang="zh-CN" sz="3600" dirty="0"/>
                  <a:t>GDP</a:t>
                </a:r>
                <a:r>
                  <a:rPr lang="zh-CN" altLang="en-US" sz="3600" dirty="0"/>
                  <a:t>的规模开始受到</a:t>
                </a:r>
                <a:r>
                  <a:rPr lang="en-US" altLang="zh-CN" sz="3600" dirty="0"/>
                  <a:t>2009</a:t>
                </a:r>
                <a:r>
                  <a:rPr lang="zh-CN" altLang="en-US" sz="3600" dirty="0"/>
                  <a:t>年银行贷款刺激的显著正向作用</a:t>
                </a:r>
                <a:endParaRPr lang="en-US" altLang="zh-CN" sz="3600" dirty="0"/>
              </a:p>
              <a:p>
                <a:r>
                  <a:rPr lang="en-US" altLang="zh-CN" sz="3600" dirty="0"/>
                  <a:t>IV</a:t>
                </a:r>
                <a:r>
                  <a:rPr lang="zh-CN" altLang="zh-CN" sz="3600" dirty="0"/>
                  <a:t>系数比</a:t>
                </a:r>
                <a:r>
                  <a:rPr lang="en-US" altLang="zh-CN" sz="3600" dirty="0"/>
                  <a:t>OLS</a:t>
                </a:r>
                <a:r>
                  <a:rPr lang="zh-CN" altLang="zh-CN" sz="3600" dirty="0"/>
                  <a:t>系数大</a:t>
                </a:r>
                <a:endParaRPr lang="en-US" altLang="zh-CN" sz="3600" dirty="0"/>
              </a:p>
              <a:p>
                <a:pPr lvl="1">
                  <a:lnSpc>
                    <a:spcPct val="140000"/>
                  </a:lnSpc>
                </a:pPr>
                <a:r>
                  <a:rPr lang="zh-CN" altLang="zh-CN" sz="3600" dirty="0"/>
                  <a:t>假设</a:t>
                </a:r>
                <a:r>
                  <a:rPr lang="en-US" altLang="zh-CN" sz="3600" dirty="0"/>
                  <a:t>2009</a:t>
                </a:r>
                <a:r>
                  <a:rPr lang="zh-CN" altLang="zh-CN" sz="3600" dirty="0"/>
                  <a:t>年各省存在经济或金融发展的异质性，因此准省份得到的刺激性贷款较少</a:t>
                </a:r>
                <a:r>
                  <a:rPr lang="zh-CN" altLang="en-US" sz="3600" dirty="0"/>
                  <a:t>；</a:t>
                </a:r>
                <a:r>
                  <a:rPr lang="zh-CN" altLang="zh-CN" sz="3600" dirty="0"/>
                  <a:t>但是，如果影子银行活动作为传统银行部门的替代品</a:t>
                </a:r>
                <a:r>
                  <a:rPr lang="zh-CN" altLang="en-US" sz="3600" dirty="0"/>
                  <a:t>，</a:t>
                </a:r>
                <a:r>
                  <a:rPr lang="zh-CN" altLang="zh-CN" sz="3600" dirty="0"/>
                  <a:t>与金融发展呈负相关，那么这些省份在</a:t>
                </a:r>
                <a:r>
                  <a:rPr lang="en-US" altLang="zh-CN" sz="3600" dirty="0"/>
                  <a:t>2012</a:t>
                </a:r>
                <a:r>
                  <a:rPr lang="zh-CN" altLang="zh-CN" sz="3600" dirty="0"/>
                  <a:t>年后应该有更多的</a:t>
                </a:r>
                <a:r>
                  <a:rPr lang="zh-CN" altLang="en-US" sz="3600" dirty="0"/>
                  <a:t>城投债</a:t>
                </a:r>
                <a:endParaRPr lang="en-US" altLang="zh-CN" sz="3600" dirty="0"/>
              </a:p>
              <a:p>
                <a:pPr lvl="1">
                  <a:lnSpc>
                    <a:spcPct val="140000"/>
                  </a:lnSpc>
                </a:pPr>
                <a:r>
                  <a:rPr lang="zh-CN" altLang="zh-CN" sz="3600" dirty="0"/>
                  <a:t>此外，这些相对欠发达的省份也有可能经历更快的</a:t>
                </a:r>
                <a:r>
                  <a:rPr lang="en-US" altLang="zh-CN" sz="3600" dirty="0"/>
                  <a:t>GDP</a:t>
                </a:r>
                <a:r>
                  <a:rPr lang="zh-CN" altLang="zh-CN" sz="3600" dirty="0"/>
                  <a:t>增长，从而在</a:t>
                </a:r>
                <a:r>
                  <a:rPr lang="zh-CN" altLang="en-US" sz="3600" dirty="0"/>
                  <a:t>未来</a:t>
                </a:r>
                <a:r>
                  <a:rPr lang="zh-CN" altLang="zh-CN" sz="3600" dirty="0"/>
                  <a:t>有更多的非刺激性基础设施投资</a:t>
                </a:r>
                <a:endParaRPr lang="en-US" altLang="zh-CN" sz="3600" dirty="0"/>
              </a:p>
              <a:p>
                <a:pPr lvl="1">
                  <a:lnSpc>
                    <a:spcPct val="140000"/>
                  </a:lnSpc>
                </a:pPr>
                <a:r>
                  <a:rPr lang="zh-CN" altLang="zh-CN" sz="3600" dirty="0"/>
                  <a:t>这两种情况都意味着</a:t>
                </a:r>
                <a:r>
                  <a:rPr lang="en-US" altLang="zh-CN" sz="3600" dirty="0"/>
                  <a:t>2009</a:t>
                </a:r>
                <a:r>
                  <a:rPr lang="zh-CN" altLang="zh-CN" sz="3600" dirty="0"/>
                  <a:t>年的刺激性贷款与公式（</a:t>
                </a:r>
                <a:r>
                  <a:rPr lang="en-US" altLang="zh-CN" sz="3600" dirty="0"/>
                  <a:t>4</a:t>
                </a:r>
                <a:r>
                  <a:rPr lang="zh-CN" altLang="zh-CN" sz="3600" dirty="0"/>
                  <a:t>）中的误差项之间存在负相关，因此</a:t>
                </a:r>
                <a:r>
                  <a:rPr lang="en-US" altLang="zh-CN" sz="3600" dirty="0"/>
                  <a:t>OLS</a:t>
                </a:r>
                <a:r>
                  <a:rPr lang="zh-CN" altLang="zh-CN" sz="3600" dirty="0"/>
                  <a:t>估计值下偏</a:t>
                </a:r>
              </a:p>
              <a:p>
                <a:endParaRPr lang="zh-CN" altLang="en-US" dirty="0"/>
              </a:p>
            </p:txBody>
          </p:sp>
        </mc:Choice>
        <mc:Fallback>
          <p:sp>
            <p:nvSpPr>
              <p:cNvPr id="12" name="内容占位符 11">
                <a:extLst>
                  <a:ext uri="{FF2B5EF4-FFF2-40B4-BE49-F238E27FC236}">
                    <a16:creationId xmlns:a16="http://schemas.microsoft.com/office/drawing/2014/main" id="{B46F51DF-92B7-F248-B7E1-5AA6595B60AB}"/>
                  </a:ext>
                </a:extLst>
              </p:cNvPr>
              <p:cNvSpPr>
                <a:spLocks noGrp="1" noRot="1" noChangeAspect="1" noMove="1" noResize="1" noEditPoints="1" noAdjustHandles="1" noChangeArrowheads="1" noChangeShapeType="1" noTextEdit="1"/>
              </p:cNvSpPr>
              <p:nvPr>
                <p:ph idx="1"/>
              </p:nvPr>
            </p:nvSpPr>
            <p:spPr>
              <a:xfrm>
                <a:off x="5115340" y="1142701"/>
                <a:ext cx="6824868" cy="6009071"/>
              </a:xfrm>
              <a:blipFill>
                <a:blip r:embed="rId3"/>
                <a:stretch>
                  <a:fillRect l="-1301" t="-1266" r="-3717"/>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70A39702-F90C-FE46-A2F1-214D13C22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517" y="1142701"/>
            <a:ext cx="3365817" cy="5456955"/>
          </a:xfrm>
          <a:prstGeom prst="rect">
            <a:avLst/>
          </a:prstGeom>
        </p:spPr>
      </p:pic>
      <p:sp>
        <p:nvSpPr>
          <p:cNvPr id="16" name="矩形 15">
            <a:extLst>
              <a:ext uri="{FF2B5EF4-FFF2-40B4-BE49-F238E27FC236}">
                <a16:creationId xmlns:a16="http://schemas.microsoft.com/office/drawing/2014/main" id="{496CE853-1C7E-F349-92E5-6BE34E364BA4}"/>
              </a:ext>
            </a:extLst>
          </p:cNvPr>
          <p:cNvSpPr/>
          <p:nvPr/>
        </p:nvSpPr>
        <p:spPr>
          <a:xfrm>
            <a:off x="1212516" y="3193774"/>
            <a:ext cx="3134197" cy="2266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7699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DBE5E-CD26-B645-B2E3-F44CB920755C}"/>
              </a:ext>
            </a:extLst>
          </p:cNvPr>
          <p:cNvSpPr>
            <a:spLocks noGrp="1"/>
          </p:cNvSpPr>
          <p:nvPr>
            <p:ph type="title"/>
          </p:nvPr>
        </p:nvSpPr>
        <p:spPr/>
        <p:txBody>
          <a:bodyPr/>
          <a:lstStyle/>
          <a:p>
            <a:r>
              <a:rPr lang="zh-CN" altLang="en-US" dirty="0"/>
              <a:t>四、实证设计和主要结果</a:t>
            </a:r>
            <a:endParaRPr kumimoji="1" lang="zh-CN" altLang="en-US" dirty="0"/>
          </a:p>
        </p:txBody>
      </p:sp>
      <p:sp>
        <p:nvSpPr>
          <p:cNvPr id="4" name="日期占位符 3">
            <a:extLst>
              <a:ext uri="{FF2B5EF4-FFF2-40B4-BE49-F238E27FC236}">
                <a16:creationId xmlns:a16="http://schemas.microsoft.com/office/drawing/2014/main" id="{0F40B219-C35E-5542-91B7-7413F4A2896D}"/>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FCA9FE10-0C7E-9346-8F1F-843D1EC0A309}"/>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EA192C1A-CBAF-8747-BF9F-09FF11E7B11C}"/>
              </a:ext>
            </a:extLst>
          </p:cNvPr>
          <p:cNvSpPr>
            <a:spLocks noGrp="1"/>
          </p:cNvSpPr>
          <p:nvPr>
            <p:ph type="sldNum" sz="quarter" idx="12"/>
          </p:nvPr>
        </p:nvSpPr>
        <p:spPr/>
        <p:txBody>
          <a:bodyPr/>
          <a:lstStyle/>
          <a:p>
            <a:fld id="{03C3F5E1-8BEB-46F8-B0C6-3051342B5E98}" type="slidenum">
              <a:rPr lang="en-US" smtClean="0"/>
              <a:pPr/>
              <a:t>25</a:t>
            </a:fld>
            <a:endParaRPr lang="en-US" dirty="0"/>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96DC02B-0512-4846-BA2B-F17E684384D6}"/>
                  </a:ext>
                </a:extLst>
              </p:cNvPr>
              <p:cNvSpPr>
                <a:spLocks noGrp="1"/>
              </p:cNvSpPr>
              <p:nvPr>
                <p:ph idx="1"/>
              </p:nvPr>
            </p:nvSpPr>
            <p:spPr>
              <a:xfrm>
                <a:off x="6528786" y="1003665"/>
                <a:ext cx="5291859" cy="5476162"/>
              </a:xfrm>
            </p:spPr>
            <p:txBody>
              <a:bodyPr>
                <a:noAutofit/>
              </a:bodyPr>
              <a:lstStyle/>
              <a:p>
                <a:r>
                  <a:rPr lang="zh-CN" altLang="en-US" sz="2000" dirty="0"/>
                  <a:t>表</a:t>
                </a:r>
                <a:r>
                  <a:rPr lang="en-US" altLang="zh-CN" sz="2000" dirty="0"/>
                  <a:t>4</a:t>
                </a:r>
                <a:r>
                  <a:rPr lang="zh-CN" altLang="zh-CN" sz="2000" dirty="0"/>
                  <a:t>第（</a:t>
                </a:r>
                <a:r>
                  <a:rPr lang="en-US" altLang="zh-CN" sz="2000" dirty="0"/>
                  <a:t>3</a:t>
                </a:r>
                <a:r>
                  <a:rPr lang="zh-CN" altLang="zh-CN" sz="2000" dirty="0"/>
                  <a:t>）</a:t>
                </a:r>
                <a:r>
                  <a:rPr lang="en-US" altLang="zh-CN" sz="2000" dirty="0"/>
                  <a:t>-</a:t>
                </a:r>
                <a:r>
                  <a:rPr lang="zh-CN" altLang="zh-CN" sz="2000" dirty="0"/>
                  <a:t>（</a:t>
                </a:r>
                <a:r>
                  <a:rPr lang="en-US" altLang="zh-CN" sz="2000" dirty="0"/>
                  <a:t>8</a:t>
                </a:r>
                <a:r>
                  <a:rPr lang="zh-CN" altLang="en-US" sz="2000" dirty="0"/>
                  <a:t>）</a:t>
                </a:r>
                <a:r>
                  <a:rPr lang="zh-CN" altLang="zh-CN" sz="2000" dirty="0"/>
                  <a:t>列报告</a:t>
                </a:r>
                <a:r>
                  <a:rPr lang="zh-CN" altLang="en-US" sz="2000" dirty="0"/>
                  <a:t>了</a:t>
                </a:r>
                <a:r>
                  <a:rPr lang="zh-CN" altLang="zh-CN" sz="2000" dirty="0"/>
                  <a:t>三类</a:t>
                </a:r>
                <a:r>
                  <a:rPr lang="en-US" altLang="zh-CN" sz="2000" dirty="0"/>
                  <a:t>MCB</a:t>
                </a:r>
                <a:r>
                  <a:rPr lang="zh-CN" altLang="zh-CN" sz="2000" dirty="0"/>
                  <a:t>发行目</a:t>
                </a:r>
                <a:r>
                  <a:rPr lang="zh-CN" altLang="en-US" sz="2000" dirty="0"/>
                  <a:t>的的回归结果</a:t>
                </a:r>
                <a:endParaRPr lang="en-US" altLang="zh-CN" sz="2000" dirty="0"/>
              </a:p>
              <a:p>
                <a:r>
                  <a:rPr lang="zh-CN" altLang="en-US" sz="2000" dirty="0"/>
                  <a:t>借新还旧的回归系数更加显著且回归系数更大，且估计出的贷款年限与实际年限相符，印证了</a:t>
                </a:r>
                <a:r>
                  <a:rPr lang="en-US" altLang="zh-CN" sz="2000" dirty="0"/>
                  <a:t>2012</a:t>
                </a:r>
                <a:r>
                  <a:rPr lang="zh-CN" altLang="en-US" sz="2000" dirty="0"/>
                  <a:t>年后银行贷款展期压力促使地方政府借助融资平台发行更多城投债的主要观点</a:t>
                </a:r>
                <a:endParaRPr lang="en-US" altLang="zh-CN" sz="2000" dirty="0"/>
              </a:p>
              <a:p>
                <a:r>
                  <a:rPr lang="zh-CN" altLang="en-US" sz="2000" dirty="0"/>
                  <a:t>借新还旧</a:t>
                </a:r>
                <a:r>
                  <a:rPr lang="zh-CN" altLang="zh-CN" sz="2000" dirty="0"/>
                  <a:t>回归可能有两个渠道，使</a:t>
                </a:r>
                <a:r>
                  <a:rPr lang="en-US" altLang="zh-CN" sz="2000" dirty="0"/>
                  <a:t>IV</a:t>
                </a:r>
                <a:r>
                  <a:rPr lang="zh-CN" altLang="zh-CN" sz="2000" dirty="0"/>
                  <a:t>估计值更大</a:t>
                </a:r>
                <a:endParaRPr lang="en-US" altLang="zh-CN" sz="2000" dirty="0"/>
              </a:p>
              <a:p>
                <a:pPr lvl="1">
                  <a:lnSpc>
                    <a:spcPct val="140000"/>
                  </a:lnSpc>
                </a:pPr>
                <a:r>
                  <a:rPr lang="zh-CN" altLang="zh-CN" sz="2000" dirty="0"/>
                  <a:t>有可能</a:t>
                </a:r>
                <a:r>
                  <a:rPr lang="en-US" altLang="zh-CN" sz="2000" dirty="0"/>
                  <a:t>2012</a:t>
                </a:r>
                <a:r>
                  <a:rPr lang="zh-CN" altLang="zh-CN" sz="2000" dirty="0"/>
                  <a:t>年后发行的</a:t>
                </a:r>
                <a14:m>
                  <m:oMath xmlns:m="http://schemas.openxmlformats.org/officeDocument/2006/math">
                    <m:sSup>
                      <m:sSupPr>
                        <m:ctrlPr>
                          <a:rPr lang="en-US" altLang="zh-CN" sz="2000"/>
                        </m:ctrlPr>
                      </m:sSupPr>
                      <m:e>
                        <m:r>
                          <a:rPr lang="en-US" altLang="zh-CN" sz="2000"/>
                          <m:t>𝑀𝐶𝐵</m:t>
                        </m:r>
                      </m:e>
                      <m:sup>
                        <m:r>
                          <a:rPr lang="en-US" altLang="zh-CN" sz="2000"/>
                          <m:t>𝑟𝑒𝑝𝑎𝑦</m:t>
                        </m:r>
                      </m:sup>
                    </m:sSup>
                  </m:oMath>
                </a14:m>
                <a:r>
                  <a:rPr lang="zh-CN" altLang="zh-CN" sz="2000" dirty="0"/>
                  <a:t>是为了偿还一些预设的银行贷款</a:t>
                </a:r>
              </a:p>
              <a:p>
                <a:pPr lvl="1">
                  <a:lnSpc>
                    <a:spcPct val="140000"/>
                  </a:lnSpc>
                </a:pPr>
                <a:r>
                  <a:rPr lang="zh-CN" altLang="zh-CN" sz="2000" dirty="0"/>
                  <a:t>鉴于监管收紧，地方政府融资机构总是倾向于操纵</a:t>
                </a:r>
                <a:r>
                  <a:rPr lang="en-US" altLang="zh-CN" sz="2000" dirty="0"/>
                  <a:t>MCB</a:t>
                </a:r>
                <a:r>
                  <a:rPr lang="zh-CN" altLang="zh-CN" sz="2000" dirty="0"/>
                  <a:t>的目的为</a:t>
                </a:r>
                <a:r>
                  <a:rPr lang="en-US" altLang="zh-CN" sz="2000" dirty="0"/>
                  <a:t> "</a:t>
                </a:r>
                <a:r>
                  <a:rPr lang="zh-CN" altLang="zh-CN" sz="2000" dirty="0"/>
                  <a:t>偿还</a:t>
                </a:r>
                <a:r>
                  <a:rPr lang="en-US" altLang="zh-CN" sz="2000" dirty="0"/>
                  <a:t>"</a:t>
                </a:r>
                <a:endParaRPr lang="zh-CN" altLang="zh-CN" sz="2000" dirty="0"/>
              </a:p>
            </p:txBody>
          </p:sp>
        </mc:Choice>
        <mc:Fallback>
          <p:sp>
            <p:nvSpPr>
              <p:cNvPr id="7" name="内容占位符 6">
                <a:extLst>
                  <a:ext uri="{FF2B5EF4-FFF2-40B4-BE49-F238E27FC236}">
                    <a16:creationId xmlns:a16="http://schemas.microsoft.com/office/drawing/2014/main" id="{296DC02B-0512-4846-BA2B-F17E684384D6}"/>
                  </a:ext>
                </a:extLst>
              </p:cNvPr>
              <p:cNvSpPr>
                <a:spLocks noGrp="1" noRot="1" noChangeAspect="1" noMove="1" noResize="1" noEditPoints="1" noAdjustHandles="1" noChangeArrowheads="1" noChangeShapeType="1" noTextEdit="1"/>
              </p:cNvSpPr>
              <p:nvPr>
                <p:ph idx="1"/>
              </p:nvPr>
            </p:nvSpPr>
            <p:spPr>
              <a:xfrm>
                <a:off x="6528786" y="1003665"/>
                <a:ext cx="5291859" cy="5476162"/>
              </a:xfrm>
              <a:blipFill>
                <a:blip r:embed="rId3"/>
                <a:stretch>
                  <a:fillRect l="-1675" t="-694" r="-2632"/>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2B793C3D-DF9D-124B-9191-16FB225C3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774" y="1003665"/>
            <a:ext cx="5498512" cy="5440017"/>
          </a:xfrm>
          <a:prstGeom prst="rect">
            <a:avLst/>
          </a:prstGeom>
        </p:spPr>
      </p:pic>
      <p:pic>
        <p:nvPicPr>
          <p:cNvPr id="14" name="图片 13">
            <a:extLst>
              <a:ext uri="{FF2B5EF4-FFF2-40B4-BE49-F238E27FC236}">
                <a16:creationId xmlns:a16="http://schemas.microsoft.com/office/drawing/2014/main" id="{99ACE80E-7E32-A14F-84A1-BE6274EEAC8F}"/>
              </a:ext>
            </a:extLst>
          </p:cNvPr>
          <p:cNvPicPr>
            <a:picLocks noChangeAspect="1"/>
          </p:cNvPicPr>
          <p:nvPr/>
        </p:nvPicPr>
        <p:blipFill rotWithShape="1">
          <a:blip r:embed="rId5">
            <a:extLst>
              <a:ext uri="{28A0092B-C50C-407E-A947-70E740481C1C}">
                <a14:useLocalDpi xmlns:a14="http://schemas.microsoft.com/office/drawing/2010/main" val="0"/>
              </a:ext>
            </a:extLst>
          </a:blip>
          <a:srcRect l="5281" r="8435"/>
          <a:stretch/>
        </p:blipFill>
        <p:spPr>
          <a:xfrm>
            <a:off x="-1" y="1003665"/>
            <a:ext cx="1033995" cy="5472233"/>
          </a:xfrm>
          <a:prstGeom prst="rect">
            <a:avLst/>
          </a:prstGeom>
        </p:spPr>
      </p:pic>
      <p:sp>
        <p:nvSpPr>
          <p:cNvPr id="13" name="矩形 12">
            <a:extLst>
              <a:ext uri="{FF2B5EF4-FFF2-40B4-BE49-F238E27FC236}">
                <a16:creationId xmlns:a16="http://schemas.microsoft.com/office/drawing/2014/main" id="{846745A0-F7A3-2849-8A89-6A996415FEC3}"/>
              </a:ext>
            </a:extLst>
          </p:cNvPr>
          <p:cNvSpPr/>
          <p:nvPr/>
        </p:nvSpPr>
        <p:spPr>
          <a:xfrm>
            <a:off x="-1" y="3060610"/>
            <a:ext cx="4505740" cy="96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9144095C-3DFF-384D-9F52-B16368B16C2A}"/>
              </a:ext>
            </a:extLst>
          </p:cNvPr>
          <p:cNvSpPr/>
          <p:nvPr/>
        </p:nvSpPr>
        <p:spPr>
          <a:xfrm>
            <a:off x="0" y="4373217"/>
            <a:ext cx="4505740" cy="98066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schemeClr val="accent1"/>
              </a:solidFill>
            </a:endParaRPr>
          </a:p>
        </p:txBody>
      </p:sp>
    </p:spTree>
    <p:extLst>
      <p:ext uri="{BB962C8B-B14F-4D97-AF65-F5344CB8AC3E}">
        <p14:creationId xmlns:p14="http://schemas.microsoft.com/office/powerpoint/2010/main" val="3987952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DBE5E-CD26-B645-B2E3-F44CB920755C}"/>
              </a:ext>
            </a:extLst>
          </p:cNvPr>
          <p:cNvSpPr>
            <a:spLocks noGrp="1"/>
          </p:cNvSpPr>
          <p:nvPr>
            <p:ph type="title"/>
          </p:nvPr>
        </p:nvSpPr>
        <p:spPr/>
        <p:txBody>
          <a:bodyPr/>
          <a:lstStyle/>
          <a:p>
            <a:r>
              <a:rPr lang="zh-CN" altLang="en-US" dirty="0"/>
              <a:t>四、实证设计和经济量级</a:t>
            </a:r>
            <a:endParaRPr kumimoji="1" lang="zh-CN" altLang="en-US" dirty="0"/>
          </a:p>
        </p:txBody>
      </p:sp>
      <p:sp>
        <p:nvSpPr>
          <p:cNvPr id="4" name="日期占位符 3">
            <a:extLst>
              <a:ext uri="{FF2B5EF4-FFF2-40B4-BE49-F238E27FC236}">
                <a16:creationId xmlns:a16="http://schemas.microsoft.com/office/drawing/2014/main" id="{0F40B219-C35E-5542-91B7-7413F4A2896D}"/>
              </a:ext>
            </a:extLst>
          </p:cNvPr>
          <p:cNvSpPr>
            <a:spLocks noGrp="1"/>
          </p:cNvSpPr>
          <p:nvPr>
            <p:ph type="dt" sz="half" idx="10"/>
          </p:nvPr>
        </p:nvSpPr>
        <p:spPr/>
        <p:txBody>
          <a:bodyPr/>
          <a:lstStyle/>
          <a:p>
            <a:fld id="{C8AFFF0F-AE7D-8C4E-BD75-14593DDB1978}" type="datetime1">
              <a:rPr lang="zh-CN" altLang="en-US" smtClean="0"/>
              <a:t>2022/11/26</a:t>
            </a:fld>
            <a:endParaRPr lang="en-US" dirty="0"/>
          </a:p>
        </p:txBody>
      </p:sp>
      <p:sp>
        <p:nvSpPr>
          <p:cNvPr id="5" name="页脚占位符 4">
            <a:extLst>
              <a:ext uri="{FF2B5EF4-FFF2-40B4-BE49-F238E27FC236}">
                <a16:creationId xmlns:a16="http://schemas.microsoft.com/office/drawing/2014/main" id="{FCA9FE10-0C7E-9346-8F1F-843D1EC0A309}"/>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EA192C1A-CBAF-8747-BF9F-09FF11E7B11C}"/>
              </a:ext>
            </a:extLst>
          </p:cNvPr>
          <p:cNvSpPr>
            <a:spLocks noGrp="1"/>
          </p:cNvSpPr>
          <p:nvPr>
            <p:ph type="sldNum" sz="quarter" idx="12"/>
          </p:nvPr>
        </p:nvSpPr>
        <p:spPr/>
        <p:txBody>
          <a:bodyPr/>
          <a:lstStyle/>
          <a:p>
            <a:fld id="{03C3F5E1-8BEB-46F8-B0C6-3051342B5E98}" type="slidenum">
              <a:rPr lang="en-US" smtClean="0"/>
              <a:pPr/>
              <a:t>26</a:t>
            </a:fld>
            <a:endParaRPr lang="en-US" dirty="0"/>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96DC02B-0512-4846-BA2B-F17E684384D6}"/>
                  </a:ext>
                </a:extLst>
              </p:cNvPr>
              <p:cNvSpPr>
                <a:spLocks noGrp="1"/>
              </p:cNvSpPr>
              <p:nvPr>
                <p:ph idx="1"/>
              </p:nvPr>
            </p:nvSpPr>
            <p:spPr>
              <a:xfrm>
                <a:off x="1097279" y="1375259"/>
                <a:ext cx="10683903" cy="4733994"/>
              </a:xfrm>
            </p:spPr>
            <p:txBody>
              <a:bodyPr>
                <a:normAutofit/>
              </a:bodyPr>
              <a:lstStyle/>
              <a:p>
                <a:pPr>
                  <a:defRPr/>
                </a:pPr>
                <a:r>
                  <a:rPr lang="zh-CN" altLang="zh-CN" sz="2400" dirty="0"/>
                  <a:t>地方政府融资机构总共发行了</a:t>
                </a:r>
                <a:r>
                  <a:rPr lang="en-US" altLang="zh-CN" sz="2400" dirty="0"/>
                  <a:t> 1.57 </a:t>
                </a:r>
                <a:r>
                  <a:rPr lang="zh-CN" altLang="zh-CN" sz="2400" dirty="0"/>
                  <a:t>万亿</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𝑀𝐶𝐵</m:t>
                        </m:r>
                      </m:e>
                      <m:sup>
                        <m:r>
                          <a:rPr lang="en-US" altLang="zh-CN" sz="2400" i="1">
                            <a:latin typeface="Cambria Math" panose="02040503050406030204" pitchFamily="18" charset="0"/>
                          </a:rPr>
                          <m:t>𝑟𝑒𝑝𝑎𝑦</m:t>
                        </m:r>
                      </m:sup>
                    </m:sSup>
                  </m:oMath>
                </a14:m>
                <a:r>
                  <a:rPr lang="zh-CN" altLang="zh-CN" sz="2400" dirty="0"/>
                  <a:t>来偿还</a:t>
                </a:r>
                <a:r>
                  <a:rPr lang="en-US" altLang="zh-CN" sz="2400" dirty="0"/>
                  <a:t> 4.7 </a:t>
                </a:r>
                <a:r>
                  <a:rPr lang="zh-CN" altLang="zh-CN" sz="2400" dirty="0"/>
                  <a:t>万亿人民币的刺激性银行贷款，这意味着每人民币的刺激性贷款需要</a:t>
                </a:r>
                <a:r>
                  <a:rPr lang="en-US" altLang="zh-CN" sz="2400" dirty="0"/>
                  <a:t> 33.4%</a:t>
                </a:r>
                <a:r>
                  <a:rPr lang="zh-CN" altLang="zh-CN" sz="2400" dirty="0"/>
                  <a:t>（</a:t>
                </a:r>
                <a:r>
                  <a:rPr lang="en-US" altLang="zh-CN" sz="2400" dirty="0"/>
                  <a:t>=1.57/4.7</a:t>
                </a:r>
                <a:r>
                  <a:rPr lang="zh-CN" altLang="zh-CN" sz="2400" dirty="0"/>
                  <a:t>）的</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𝑀𝐶𝐵</m:t>
                        </m:r>
                      </m:e>
                      <m:sup>
                        <m:r>
                          <a:rPr lang="en-US" altLang="zh-CN" sz="2400" i="1">
                            <a:latin typeface="Cambria Math" panose="02040503050406030204" pitchFamily="18" charset="0"/>
                          </a:rPr>
                          <m:t>𝑟𝑒𝑝𝑎𝑦</m:t>
                        </m:r>
                      </m:sup>
                    </m:sSup>
                    <m:r>
                      <a:rPr lang="en-US" altLang="zh-CN" sz="2400" i="1">
                        <a:latin typeface="Cambria Math" panose="02040503050406030204" pitchFamily="18" charset="0"/>
                      </a:rPr>
                      <m:t> </m:t>
                    </m:r>
                  </m:oMath>
                </a14:m>
                <a:endParaRPr lang="en-US" altLang="zh-CN" sz="2400" dirty="0"/>
              </a:p>
              <a:p>
                <a:pPr lvl="0">
                  <a:defRPr/>
                </a:pPr>
                <a:r>
                  <a:rPr lang="en-US" altLang="zh-CN" sz="2400" dirty="0"/>
                  <a:t>33%</a:t>
                </a:r>
                <a:r>
                  <a:rPr lang="zh-CN" altLang="en-US" sz="2400" dirty="0"/>
                  <a:t>发行的城投债用于借新还旧，可以参照这一数值从系数的加和中推测银行贷款的平均到期期限。以</a:t>
                </a:r>
                <a:r>
                  <a:rPr lang="en" altLang="zh-CN" sz="2400" dirty="0"/>
                  <a:t>IV</a:t>
                </a:r>
                <a:r>
                  <a:rPr lang="zh-CN" altLang="en-US" sz="2400" dirty="0"/>
                  <a:t>的估计结果为准：</a:t>
                </a:r>
                <a:endParaRPr lang="en-US" altLang="zh-CN" sz="2400" dirty="0"/>
              </a:p>
              <a:p>
                <a:pPr lvl="1">
                  <a:lnSpc>
                    <a:spcPct val="150000"/>
                  </a:lnSpc>
                  <a:defRPr/>
                </a:pPr>
                <a:r>
                  <a:rPr lang="zh-CN" altLang="en-US" dirty="0"/>
                  <a:t>如果认为城投债借新还旧开始于</a:t>
                </a:r>
                <a:r>
                  <a:rPr lang="en-US" altLang="zh-CN" dirty="0"/>
                  <a:t>2010</a:t>
                </a:r>
                <a:r>
                  <a:rPr lang="zh-CN" altLang="en-US" dirty="0"/>
                  <a:t>年，则银行贷款平均期限约为</a:t>
                </a:r>
                <a:r>
                  <a:rPr lang="en-US" altLang="zh-CN" dirty="0"/>
                  <a:t>3.8</a:t>
                </a:r>
                <a:r>
                  <a:rPr lang="zh-CN" altLang="en-US" dirty="0"/>
                  <a:t>年</a:t>
                </a:r>
                <a:endParaRPr lang="en-US" altLang="zh-CN" dirty="0"/>
              </a:p>
              <a:p>
                <a:pPr lvl="1">
                  <a:lnSpc>
                    <a:spcPct val="150000"/>
                  </a:lnSpc>
                  <a:defRPr/>
                </a:pPr>
                <a:r>
                  <a:rPr lang="zh-CN" altLang="en-US" dirty="0"/>
                  <a:t>如果认为开始于</a:t>
                </a:r>
                <a:r>
                  <a:rPr lang="en-US" altLang="zh-CN" dirty="0"/>
                  <a:t>2012</a:t>
                </a:r>
                <a:r>
                  <a:rPr lang="zh-CN" altLang="en-US" dirty="0"/>
                  <a:t>年，则为</a:t>
                </a:r>
                <a:r>
                  <a:rPr lang="en-US" altLang="zh-CN" dirty="0"/>
                  <a:t>4.3</a:t>
                </a:r>
                <a:r>
                  <a:rPr lang="zh-CN" altLang="en-US" dirty="0"/>
                  <a:t>年</a:t>
                </a:r>
                <a:endParaRPr lang="en-US" altLang="zh-CN" dirty="0"/>
              </a:p>
              <a:p>
                <a:pPr lvl="1">
                  <a:lnSpc>
                    <a:spcPct val="150000"/>
                  </a:lnSpc>
                  <a:defRPr/>
                </a:pPr>
                <a:r>
                  <a:rPr lang="zh-CN" altLang="zh-CN" dirty="0"/>
                  <a:t>这两个估计值与</a:t>
                </a:r>
                <a:r>
                  <a:rPr lang="en-US" altLang="zh-CN" dirty="0"/>
                  <a:t>LGFV</a:t>
                </a:r>
                <a:r>
                  <a:rPr lang="zh-CN" altLang="zh-CN" dirty="0"/>
                  <a:t>银行贷款的平均期限</a:t>
                </a:r>
                <a:r>
                  <a:rPr lang="en-US" altLang="zh-CN" dirty="0"/>
                  <a:t>4.1</a:t>
                </a:r>
                <a:r>
                  <a:rPr lang="zh-CN" altLang="zh-CN" dirty="0"/>
                  <a:t>年以及报告的</a:t>
                </a:r>
                <a:r>
                  <a:rPr lang="en-US" altLang="zh-CN" dirty="0"/>
                  <a:t>3-5</a:t>
                </a:r>
                <a:r>
                  <a:rPr lang="zh-CN" altLang="zh-CN" dirty="0"/>
                  <a:t>年银行贷款期限相吻合</a:t>
                </a:r>
                <a:r>
                  <a:rPr lang="zh-CN" altLang="en-US" dirty="0"/>
                  <a:t>，也进一步确认了文章估计结果的可靠性</a:t>
                </a:r>
                <a:endParaRPr lang="en-US" altLang="zh-CN" dirty="0"/>
              </a:p>
              <a:p>
                <a:endParaRPr lang="zh-CN" altLang="en-US" sz="2400" dirty="0"/>
              </a:p>
            </p:txBody>
          </p:sp>
        </mc:Choice>
        <mc:Fallback>
          <p:sp>
            <p:nvSpPr>
              <p:cNvPr id="7" name="内容占位符 6">
                <a:extLst>
                  <a:ext uri="{FF2B5EF4-FFF2-40B4-BE49-F238E27FC236}">
                    <a16:creationId xmlns:a16="http://schemas.microsoft.com/office/drawing/2014/main" id="{296DC02B-0512-4846-BA2B-F17E684384D6}"/>
                  </a:ext>
                </a:extLst>
              </p:cNvPr>
              <p:cNvSpPr>
                <a:spLocks noGrp="1" noRot="1" noChangeAspect="1" noMove="1" noResize="1" noEditPoints="1" noAdjustHandles="1" noChangeArrowheads="1" noChangeShapeType="1" noTextEdit="1"/>
              </p:cNvSpPr>
              <p:nvPr>
                <p:ph idx="1"/>
              </p:nvPr>
            </p:nvSpPr>
            <p:spPr>
              <a:xfrm>
                <a:off x="1097279" y="1375259"/>
                <a:ext cx="10683903" cy="4733994"/>
              </a:xfrm>
              <a:blipFill>
                <a:blip r:embed="rId3"/>
                <a:stretch>
                  <a:fillRect l="-1068" t="-1340" r="-1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0656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DBE5E-CD26-B645-B2E3-F44CB920755C}"/>
              </a:ext>
            </a:extLst>
          </p:cNvPr>
          <p:cNvSpPr>
            <a:spLocks noGrp="1"/>
          </p:cNvSpPr>
          <p:nvPr>
            <p:ph type="title"/>
          </p:nvPr>
        </p:nvSpPr>
        <p:spPr/>
        <p:txBody>
          <a:bodyPr/>
          <a:lstStyle/>
          <a:p>
            <a:r>
              <a:rPr lang="zh-CN" altLang="en-US" dirty="0"/>
              <a:t>四、实证设计和稳健性检验</a:t>
            </a:r>
            <a:endParaRPr kumimoji="1" lang="zh-CN" altLang="en-US" dirty="0"/>
          </a:p>
        </p:txBody>
      </p:sp>
      <p:sp>
        <p:nvSpPr>
          <p:cNvPr id="4" name="日期占位符 3">
            <a:extLst>
              <a:ext uri="{FF2B5EF4-FFF2-40B4-BE49-F238E27FC236}">
                <a16:creationId xmlns:a16="http://schemas.microsoft.com/office/drawing/2014/main" id="{0F40B219-C35E-5542-91B7-7413F4A2896D}"/>
              </a:ext>
            </a:extLst>
          </p:cNvPr>
          <p:cNvSpPr>
            <a:spLocks noGrp="1"/>
          </p:cNvSpPr>
          <p:nvPr>
            <p:ph type="dt" sz="half" idx="10"/>
          </p:nvPr>
        </p:nvSpPr>
        <p:spPr/>
        <p:txBody>
          <a:bodyPr/>
          <a:lstStyle/>
          <a:p>
            <a:fld id="{C8AFFF0F-AE7D-8C4E-BD75-14593DDB1978}" type="datetime1">
              <a:rPr lang="zh-CN" altLang="en-US" smtClean="0"/>
              <a:t>2022/11/17</a:t>
            </a:fld>
            <a:endParaRPr lang="en-US" dirty="0"/>
          </a:p>
        </p:txBody>
      </p:sp>
      <p:sp>
        <p:nvSpPr>
          <p:cNvPr id="5" name="页脚占位符 4">
            <a:extLst>
              <a:ext uri="{FF2B5EF4-FFF2-40B4-BE49-F238E27FC236}">
                <a16:creationId xmlns:a16="http://schemas.microsoft.com/office/drawing/2014/main" id="{FCA9FE10-0C7E-9346-8F1F-843D1EC0A309}"/>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EA192C1A-CBAF-8747-BF9F-09FF11E7B11C}"/>
              </a:ext>
            </a:extLst>
          </p:cNvPr>
          <p:cNvSpPr>
            <a:spLocks noGrp="1"/>
          </p:cNvSpPr>
          <p:nvPr>
            <p:ph type="sldNum" sz="quarter" idx="12"/>
          </p:nvPr>
        </p:nvSpPr>
        <p:spPr/>
        <p:txBody>
          <a:bodyPr/>
          <a:lstStyle/>
          <a:p>
            <a:fld id="{03C3F5E1-8BEB-46F8-B0C6-3051342B5E98}" type="slidenum">
              <a:rPr lang="en-US" smtClean="0"/>
              <a:pPr/>
              <a:t>27</a:t>
            </a:fld>
            <a:endParaRPr lang="en-US" dirty="0"/>
          </a:p>
        </p:txBody>
      </p:sp>
      <p:sp>
        <p:nvSpPr>
          <p:cNvPr id="7" name="内容占位符 6">
            <a:extLst>
              <a:ext uri="{FF2B5EF4-FFF2-40B4-BE49-F238E27FC236}">
                <a16:creationId xmlns:a16="http://schemas.microsoft.com/office/drawing/2014/main" id="{296DC02B-0512-4846-BA2B-F17E684384D6}"/>
              </a:ext>
            </a:extLst>
          </p:cNvPr>
          <p:cNvSpPr>
            <a:spLocks noGrp="1"/>
          </p:cNvSpPr>
          <p:nvPr>
            <p:ph idx="1"/>
          </p:nvPr>
        </p:nvSpPr>
        <p:spPr>
          <a:xfrm>
            <a:off x="8796616" y="1683027"/>
            <a:ext cx="2679767" cy="1987826"/>
          </a:xfrm>
        </p:spPr>
        <p:txBody>
          <a:bodyPr>
            <a:normAutofit/>
          </a:bodyPr>
          <a:lstStyle/>
          <a:p>
            <a:r>
              <a:rPr lang="zh-CN" altLang="en-US" sz="2400" dirty="0"/>
              <a:t>表</a:t>
            </a:r>
            <a:r>
              <a:rPr lang="en-US" altLang="zh-CN" sz="2400" dirty="0"/>
              <a:t>5</a:t>
            </a:r>
            <a:r>
              <a:rPr lang="zh-CN" altLang="en-US" sz="2400" dirty="0"/>
              <a:t>报告了</a:t>
            </a:r>
            <a:r>
              <a:rPr lang="zh-CN" altLang="zh-CN" sz="2400" dirty="0"/>
              <a:t>城市层面的结果</a:t>
            </a:r>
            <a:r>
              <a:rPr lang="en-US" altLang="zh-CN" sz="2400" dirty="0"/>
              <a:t>(</a:t>
            </a:r>
            <a:r>
              <a:rPr lang="zh-CN" altLang="en-US" sz="2400" dirty="0"/>
              <a:t>仍有</a:t>
            </a:r>
            <a:r>
              <a:rPr lang="zh-CN" altLang="zh-CN" sz="2400" dirty="0"/>
              <a:t>弱工具问题</a:t>
            </a:r>
            <a:r>
              <a:rPr lang="en-US" altLang="zh-CN" sz="2400" dirty="0"/>
              <a:t>)</a:t>
            </a:r>
            <a:endParaRPr lang="zh-CN" altLang="zh-CN" sz="2400" dirty="0"/>
          </a:p>
          <a:p>
            <a:pPr lvl="1"/>
            <a:endParaRPr lang="zh-CN" altLang="zh-CN" sz="2000" dirty="0"/>
          </a:p>
          <a:p>
            <a:endParaRPr lang="zh-CN" altLang="en-US" dirty="0"/>
          </a:p>
        </p:txBody>
      </p:sp>
      <p:pic>
        <p:nvPicPr>
          <p:cNvPr id="12" name="图片 11">
            <a:extLst>
              <a:ext uri="{FF2B5EF4-FFF2-40B4-BE49-F238E27FC236}">
                <a16:creationId xmlns:a16="http://schemas.microsoft.com/office/drawing/2014/main" id="{31C14E57-3A1D-2D4D-BD57-BB879708B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89" y="1099931"/>
            <a:ext cx="8788518" cy="5359860"/>
          </a:xfrm>
          <a:prstGeom prst="rect">
            <a:avLst/>
          </a:prstGeom>
        </p:spPr>
      </p:pic>
    </p:spTree>
    <p:extLst>
      <p:ext uri="{BB962C8B-B14F-4D97-AF65-F5344CB8AC3E}">
        <p14:creationId xmlns:p14="http://schemas.microsoft.com/office/powerpoint/2010/main" val="3407547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DBE5E-CD26-B645-B2E3-F44CB920755C}"/>
              </a:ext>
            </a:extLst>
          </p:cNvPr>
          <p:cNvSpPr>
            <a:spLocks noGrp="1"/>
          </p:cNvSpPr>
          <p:nvPr>
            <p:ph type="title"/>
          </p:nvPr>
        </p:nvSpPr>
        <p:spPr/>
        <p:txBody>
          <a:bodyPr/>
          <a:lstStyle/>
          <a:p>
            <a:r>
              <a:rPr lang="zh-CN" altLang="en-US" dirty="0"/>
              <a:t>四、实证设计和稳健性检验</a:t>
            </a:r>
            <a:endParaRPr kumimoji="1" lang="zh-CN" altLang="en-US" dirty="0"/>
          </a:p>
        </p:txBody>
      </p:sp>
      <p:sp>
        <p:nvSpPr>
          <p:cNvPr id="4" name="日期占位符 3">
            <a:extLst>
              <a:ext uri="{FF2B5EF4-FFF2-40B4-BE49-F238E27FC236}">
                <a16:creationId xmlns:a16="http://schemas.microsoft.com/office/drawing/2014/main" id="{0F40B219-C35E-5542-91B7-7413F4A2896D}"/>
              </a:ext>
            </a:extLst>
          </p:cNvPr>
          <p:cNvSpPr>
            <a:spLocks noGrp="1"/>
          </p:cNvSpPr>
          <p:nvPr>
            <p:ph type="dt" sz="half" idx="10"/>
          </p:nvPr>
        </p:nvSpPr>
        <p:spPr/>
        <p:txBody>
          <a:bodyPr/>
          <a:lstStyle/>
          <a:p>
            <a:fld id="{C8AFFF0F-AE7D-8C4E-BD75-14593DDB1978}" type="datetime1">
              <a:rPr lang="zh-CN" altLang="en-US" smtClean="0"/>
              <a:t>2022/11/18</a:t>
            </a:fld>
            <a:endParaRPr lang="en-US" dirty="0"/>
          </a:p>
        </p:txBody>
      </p:sp>
      <p:sp>
        <p:nvSpPr>
          <p:cNvPr id="5" name="页脚占位符 4">
            <a:extLst>
              <a:ext uri="{FF2B5EF4-FFF2-40B4-BE49-F238E27FC236}">
                <a16:creationId xmlns:a16="http://schemas.microsoft.com/office/drawing/2014/main" id="{FCA9FE10-0C7E-9346-8F1F-843D1EC0A309}"/>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EA192C1A-CBAF-8747-BF9F-09FF11E7B11C}"/>
              </a:ext>
            </a:extLst>
          </p:cNvPr>
          <p:cNvSpPr>
            <a:spLocks noGrp="1"/>
          </p:cNvSpPr>
          <p:nvPr>
            <p:ph type="sldNum" sz="quarter" idx="12"/>
          </p:nvPr>
        </p:nvSpPr>
        <p:spPr/>
        <p:txBody>
          <a:bodyPr/>
          <a:lstStyle/>
          <a:p>
            <a:fld id="{03C3F5E1-8BEB-46F8-B0C6-3051342B5E98}" type="slidenum">
              <a:rPr lang="en-US" smtClean="0"/>
              <a:pPr/>
              <a:t>28</a:t>
            </a:fld>
            <a:endParaRPr lang="en-US" dirty="0"/>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96DC02B-0512-4846-BA2B-F17E684384D6}"/>
                  </a:ext>
                </a:extLst>
              </p:cNvPr>
              <p:cNvSpPr>
                <a:spLocks noGrp="1"/>
              </p:cNvSpPr>
              <p:nvPr>
                <p:ph idx="1"/>
              </p:nvPr>
            </p:nvSpPr>
            <p:spPr>
              <a:xfrm>
                <a:off x="574592" y="1031938"/>
                <a:ext cx="10968051" cy="5427853"/>
              </a:xfrm>
            </p:spPr>
            <p:txBody>
              <a:bodyPr>
                <a:normAutofit fontScale="92500"/>
              </a:bodyPr>
              <a:lstStyle/>
              <a:p>
                <a:r>
                  <a:rPr lang="zh-CN" altLang="zh-CN" sz="2400" dirty="0"/>
                  <a:t>国家开发银行贷款</a:t>
                </a:r>
              </a:p>
              <a:p>
                <a:pPr lvl="1">
                  <a:lnSpc>
                    <a:spcPct val="150000"/>
                  </a:lnSpc>
                </a:pPr>
                <a:r>
                  <a:rPr lang="zh-CN" altLang="zh-CN" sz="2200" dirty="0"/>
                  <a:t>构建省级层面的</a:t>
                </a:r>
                <a:r>
                  <a:rPr lang="zh-CN" altLang="zh-CN" sz="2200" b="1" dirty="0"/>
                  <a:t>国开行贷款比例</a:t>
                </a:r>
                <a:r>
                  <a:rPr lang="zh-CN" altLang="zh-CN" sz="2200" dirty="0"/>
                  <a:t>数据</a:t>
                </a:r>
                <a:endParaRPr lang="en-US" altLang="zh-CN" sz="2200" dirty="0"/>
              </a:p>
              <a:p>
                <a:pPr lvl="1">
                  <a:lnSpc>
                    <a:spcPct val="150000"/>
                  </a:lnSpc>
                </a:pPr>
                <a:r>
                  <a:rPr lang="zh-CN" altLang="zh-CN" sz="2200" dirty="0"/>
                  <a:t>虚拟变量</a:t>
                </a:r>
                <a14:m>
                  <m:oMath xmlns:m="http://schemas.openxmlformats.org/officeDocument/2006/math">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𝐶</m:t>
                        </m:r>
                        <m:r>
                          <a:rPr lang="en-US" altLang="zh-CN" sz="2200" i="1">
                            <a:latin typeface="Cambria Math" panose="02040503050406030204" pitchFamily="18" charset="0"/>
                          </a:rPr>
                          <m:t>𝐷</m:t>
                        </m:r>
                        <m:r>
                          <a:rPr lang="en-US" altLang="zh-CN" sz="2200" i="1">
                            <a:latin typeface="Cambria Math" panose="02040503050406030204" pitchFamily="18" charset="0"/>
                          </a:rPr>
                          <m:t>𝐵</m:t>
                        </m:r>
                      </m:e>
                      <m:sub>
                        <m:r>
                          <a:rPr lang="en-US" altLang="zh-CN" sz="2200" i="1">
                            <a:latin typeface="Cambria Math" panose="02040503050406030204" pitchFamily="18" charset="0"/>
                          </a:rPr>
                          <m:t>𝑖</m:t>
                        </m:r>
                        <m:r>
                          <a:rPr lang="en-US" altLang="zh-CN" sz="2200" i="1">
                            <a:latin typeface="Cambria Math" panose="02040503050406030204" pitchFamily="18" charset="0"/>
                          </a:rPr>
                          <m:t>,2009</m:t>
                        </m:r>
                      </m:sub>
                      <m:sup>
                        <m:r>
                          <a:rPr lang="en-US" altLang="zh-CN" sz="2200" i="1">
                            <a:latin typeface="Cambria Math" panose="02040503050406030204" pitchFamily="18" charset="0"/>
                          </a:rPr>
                          <m:t>𝑙𝑜𝑤</m:t>
                        </m:r>
                      </m:sup>
                    </m:sSubSup>
                    <m:r>
                      <a:rPr lang="en-US" altLang="zh-CN" sz="2200" i="1">
                        <a:latin typeface="Cambria Math" panose="02040503050406030204" pitchFamily="18" charset="0"/>
                      </a:rPr>
                      <m:t> </m:t>
                    </m:r>
                  </m:oMath>
                </a14:m>
                <a:r>
                  <a:rPr lang="zh-CN" altLang="en-US" sz="2200" dirty="0"/>
                  <a:t>：</a:t>
                </a:r>
                <a:r>
                  <a:rPr lang="zh-CN" altLang="zh-CN" sz="2200" dirty="0"/>
                  <a:t>如果</a:t>
                </a:r>
                <a:r>
                  <a:rPr lang="en-US" altLang="zh-CN" sz="2200" dirty="0" err="1"/>
                  <a:t>i</a:t>
                </a:r>
                <a:r>
                  <a:rPr lang="zh-CN" altLang="zh-CN" sz="2200" dirty="0"/>
                  <a:t>省</a:t>
                </a:r>
                <a:r>
                  <a:rPr lang="en-US" altLang="zh-CN" sz="2200" dirty="0"/>
                  <a:t>2009</a:t>
                </a:r>
                <a:r>
                  <a:rPr lang="zh-CN" altLang="zh-CN" sz="2200" dirty="0"/>
                  <a:t>年的国开行贷款的比例低于中位数，则为</a:t>
                </a:r>
                <a:r>
                  <a:rPr lang="en-US" altLang="zh-CN" sz="2200" dirty="0"/>
                  <a:t>1</a:t>
                </a:r>
              </a:p>
              <a:p>
                <a:pPr lvl="1">
                  <a:lnSpc>
                    <a:spcPct val="150000"/>
                  </a:lnSpc>
                </a:pPr>
                <a:r>
                  <a:rPr lang="zh-CN" altLang="zh-CN" sz="2200" dirty="0"/>
                  <a:t>对于刺激性贷款的影响，允许</a:t>
                </a:r>
                <a14:m>
                  <m:oMath xmlns:m="http://schemas.openxmlformats.org/officeDocument/2006/math">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𝐶𝐷𝐵</m:t>
                        </m:r>
                      </m:e>
                      <m:sub>
                        <m:r>
                          <a:rPr lang="en-US" altLang="zh-CN" sz="2200" i="1">
                            <a:latin typeface="Cambria Math" panose="02040503050406030204" pitchFamily="18" charset="0"/>
                          </a:rPr>
                          <m:t>𝑖</m:t>
                        </m:r>
                        <m:r>
                          <a:rPr lang="en-US" altLang="zh-CN" sz="2200" i="1">
                            <a:latin typeface="Cambria Math" panose="02040503050406030204" pitchFamily="18" charset="0"/>
                          </a:rPr>
                          <m:t>,2009</m:t>
                        </m:r>
                      </m:sub>
                      <m:sup>
                        <m:r>
                          <a:rPr lang="en-US" altLang="zh-CN" sz="2200" i="1">
                            <a:latin typeface="Cambria Math" panose="02040503050406030204" pitchFamily="18" charset="0"/>
                          </a:rPr>
                          <m:t>𝑙𝑜𝑤</m:t>
                        </m:r>
                      </m:sup>
                    </m:sSubSup>
                  </m:oMath>
                </a14:m>
                <a:r>
                  <a:rPr lang="zh-CN" altLang="zh-CN" sz="2200" dirty="0"/>
                  <a:t>在三个子时期（</a:t>
                </a:r>
                <a:r>
                  <a:rPr lang="en-US" altLang="zh-CN" sz="2200" dirty="0"/>
                  <a:t>2004-2007 </a:t>
                </a:r>
                <a:r>
                  <a:rPr lang="zh-CN" altLang="zh-CN" sz="2200" dirty="0"/>
                  <a:t>年、</a:t>
                </a:r>
                <a:r>
                  <a:rPr lang="en-US" altLang="zh-CN" sz="2200" dirty="0"/>
                  <a:t>2009-2011 </a:t>
                </a:r>
                <a:r>
                  <a:rPr lang="zh-CN" altLang="zh-CN" sz="2200" dirty="0"/>
                  <a:t>年和</a:t>
                </a:r>
                <a:r>
                  <a:rPr lang="en-US" altLang="zh-CN" sz="2200" dirty="0"/>
                  <a:t> 2012-2015 </a:t>
                </a:r>
                <a:r>
                  <a:rPr lang="zh-CN" altLang="zh-CN" sz="2200" dirty="0"/>
                  <a:t>年）变化，以减少自由度</a:t>
                </a:r>
                <a:endParaRPr lang="en-US" altLang="zh-CN" sz="2200" dirty="0"/>
              </a:p>
              <a:p>
                <a:pPr lvl="1"/>
                <a14:m>
                  <m:oMath xmlns:m="http://schemas.openxmlformats.org/officeDocument/2006/math">
                    <m:f>
                      <m:fPr>
                        <m:ctrlPr>
                          <a:rPr lang="en-US" altLang="zh-CN" sz="2200" i="1">
                            <a:latin typeface="Cambria Math" panose="02040503050406030204" pitchFamily="18" charset="0"/>
                          </a:rPr>
                        </m:ctrlPr>
                      </m:fPr>
                      <m:num>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𝑀𝐶𝐵</m:t>
                            </m:r>
                          </m:e>
                          <m:sub>
                            <m:r>
                              <a:rPr lang="en-US" altLang="zh-CN" sz="2200" b="0" i="1" smtClean="0">
                                <a:latin typeface="Cambria Math" panose="02040503050406030204" pitchFamily="18" charset="0"/>
                              </a:rPr>
                              <m:t>𝑖</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𝑡</m:t>
                            </m:r>
                          </m:sub>
                        </m:sSub>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𝐺𝐷𝑃</m:t>
                            </m:r>
                          </m:e>
                          <m:sub>
                            <m:r>
                              <a:rPr lang="en-US" altLang="zh-CN" sz="2200" i="1">
                                <a:latin typeface="Cambria Math" panose="02040503050406030204" pitchFamily="18" charset="0"/>
                              </a:rPr>
                              <m:t>𝑖</m:t>
                            </m:r>
                            <m:r>
                              <a:rPr lang="en-US" altLang="zh-CN" sz="2200" i="1">
                                <a:latin typeface="Cambria Math" panose="02040503050406030204" pitchFamily="18" charset="0"/>
                              </a:rPr>
                              <m:t>,2009</m:t>
                            </m:r>
                          </m:sub>
                        </m:sSub>
                      </m:den>
                    </m:f>
                    <m:r>
                      <a:rPr lang="en-US" altLang="zh-CN" sz="2200" i="1">
                        <a:latin typeface="Cambria Math" panose="02040503050406030204" pitchFamily="18" charset="0"/>
                        <a:ea typeface="Cambria Math" panose="02040503050406030204" pitchFamily="18" charset="0"/>
                      </a:rPr>
                      <m:t>=</m:t>
                    </m:r>
                    <m:nary>
                      <m:naryPr>
                        <m:chr m:val="∑"/>
                        <m:supHide m:val="on"/>
                        <m:ctrlPr>
                          <a:rPr lang="en-US" altLang="zh-CN" sz="2200" i="1">
                            <a:latin typeface="Cambria Math" panose="02040503050406030204" pitchFamily="18" charset="0"/>
                            <a:ea typeface="Cambria Math" panose="02040503050406030204" pitchFamily="18" charset="0"/>
                          </a:rPr>
                        </m:ctrlPr>
                      </m:naryPr>
                      <m:sub>
                        <m:r>
                          <m:rPr>
                            <m:brk m:alnAt="7"/>
                          </m:rPr>
                          <a:rPr lang="en-US" altLang="zh-CN" sz="2200" i="1">
                            <a:latin typeface="Cambria Math" panose="02040503050406030204" pitchFamily="18" charset="0"/>
                            <a:ea typeface="Cambria Math" panose="02040503050406030204" pitchFamily="18" charset="0"/>
                          </a:rPr>
                          <m:t>𝜏</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𝒯</m:t>
                        </m:r>
                        <m:r>
                          <a:rPr lang="en-US" altLang="zh-CN" sz="2200" i="1">
                            <a:latin typeface="Cambria Math" panose="02040503050406030204" pitchFamily="18" charset="0"/>
                            <a:ea typeface="Cambria Math" panose="02040503050406030204" pitchFamily="18" charset="0"/>
                          </a:rPr>
                          <m:t>\2008</m:t>
                        </m:r>
                      </m:sub>
                      <m:sup/>
                      <m:e>
                        <m:sSubSup>
                          <m:sSubSupPr>
                            <m:ctrlPr>
                              <a:rPr lang="en-US" altLang="zh-CN" sz="2200" i="1" smtClean="0">
                                <a:latin typeface="Cambria Math" panose="02040503050406030204" pitchFamily="18" charset="0"/>
                                <a:ea typeface="Cambria Math" panose="02040503050406030204" pitchFamily="18" charset="0"/>
                              </a:rPr>
                            </m:ctrlPr>
                          </m:sSubSupPr>
                          <m:e>
                            <m:r>
                              <a:rPr lang="en-US" altLang="zh-CN" sz="2200" i="1" smtClean="0">
                                <a:latin typeface="Cambria Math" panose="02040503050406030204" pitchFamily="18" charset="0"/>
                                <a:ea typeface="Cambria Math" panose="02040503050406030204" pitchFamily="18" charset="0"/>
                              </a:rPr>
                              <m:t>𝛽</m:t>
                            </m:r>
                          </m:e>
                          <m:sub>
                            <m:r>
                              <a:rPr lang="en-US" altLang="zh-CN" sz="2200" i="1" smtClean="0">
                                <a:latin typeface="Cambria Math" panose="02040503050406030204" pitchFamily="18" charset="0"/>
                                <a:ea typeface="Cambria Math" panose="02040503050406030204" pitchFamily="18" charset="0"/>
                              </a:rPr>
                              <m:t>𝜏</m:t>
                            </m:r>
                          </m:sub>
                          <m:sup>
                            <m:r>
                              <a:rPr lang="en-US" altLang="zh-CN" sz="2200" b="0" i="1" smtClean="0">
                                <a:latin typeface="Cambria Math" panose="02040503050406030204" pitchFamily="18" charset="0"/>
                                <a:ea typeface="Cambria Math" panose="02040503050406030204" pitchFamily="18" charset="0"/>
                              </a:rPr>
                              <m:t>𝑖𝑛𝑡𝑒𝑟</m:t>
                            </m:r>
                          </m:sup>
                        </m:sSubSup>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1</m:t>
                            </m:r>
                          </m:e>
                          <m:sub>
                            <m:r>
                              <m:rPr>
                                <m:brk m:alnAt="7"/>
                              </m:rPr>
                              <a:rPr lang="en-US" altLang="zh-CN" sz="2200" i="1">
                                <a:latin typeface="Cambria Math" panose="02040503050406030204" pitchFamily="18" charset="0"/>
                                <a:ea typeface="Cambria Math" panose="02040503050406030204" pitchFamily="18" charset="0"/>
                              </a:rPr>
                              <m:t>𝜏</m:t>
                            </m:r>
                          </m:sub>
                        </m:sSub>
                        <m:f>
                          <m:fPr>
                            <m:ctrlPr>
                              <a:rPr lang="en-US" altLang="zh-CN" sz="2200" i="1">
                                <a:latin typeface="Cambria Math" panose="02040503050406030204" pitchFamily="18" charset="0"/>
                                <a:ea typeface="Cambria Math" panose="02040503050406030204" pitchFamily="18" charset="0"/>
                              </a:rPr>
                            </m:ctrlPr>
                          </m:fPr>
                          <m:num>
                            <m:sSubSup>
                              <m:sSubSupPr>
                                <m:ctrlPr>
                                  <a:rPr lang="en-US" altLang="zh-CN" sz="2200" i="1" smtClean="0">
                                    <a:latin typeface="Cambria Math" panose="02040503050406030204" pitchFamily="18" charset="0"/>
                                  </a:rPr>
                                </m:ctrlPr>
                              </m:sSubSupPr>
                              <m:e>
                                <m:r>
                                  <a:rPr lang="en-US" altLang="zh-CN" sz="2200" b="0" i="1" smtClean="0">
                                    <a:latin typeface="Cambria Math" panose="02040503050406030204" pitchFamily="18" charset="0"/>
                                  </a:rPr>
                                  <m:t>𝐵𝐿</m:t>
                                </m:r>
                              </m:e>
                              <m:sub>
                                <m:r>
                                  <a:rPr lang="en-US" altLang="zh-CN" sz="2200" b="0" i="1" smtClean="0">
                                    <a:latin typeface="Cambria Math" panose="02040503050406030204" pitchFamily="18" charset="0"/>
                                  </a:rPr>
                                  <m:t>𝑖</m:t>
                                </m:r>
                                <m:r>
                                  <a:rPr lang="en-US" altLang="zh-CN" sz="2200" b="0" i="1" smtClean="0">
                                    <a:latin typeface="Cambria Math" panose="02040503050406030204" pitchFamily="18" charset="0"/>
                                  </a:rPr>
                                  <m:t>,2009</m:t>
                                </m:r>
                              </m:sub>
                              <m:sup>
                                <m:r>
                                  <a:rPr lang="en-US" altLang="zh-CN" sz="2200" b="0" i="1" smtClean="0">
                                    <a:latin typeface="Cambria Math" panose="02040503050406030204" pitchFamily="18" charset="0"/>
                                  </a:rPr>
                                  <m:t>𝑠𝑡𝑖𝑚𝑢𝑙𝑢𝑠</m:t>
                                </m:r>
                              </m:sup>
                            </m:sSubSup>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𝐺𝐷𝑃</m:t>
                                </m:r>
                              </m:e>
                              <m:sub>
                                <m:r>
                                  <a:rPr lang="en-US" altLang="zh-CN" sz="2200" i="1">
                                    <a:latin typeface="Cambria Math" panose="02040503050406030204" pitchFamily="18" charset="0"/>
                                  </a:rPr>
                                  <m:t>𝑖</m:t>
                                </m:r>
                                <m:r>
                                  <a:rPr lang="en-US" altLang="zh-CN" sz="2200" i="1">
                                    <a:latin typeface="Cambria Math" panose="02040503050406030204" pitchFamily="18" charset="0"/>
                                  </a:rPr>
                                  <m:t>,2009</m:t>
                                </m:r>
                              </m:sub>
                            </m:sSub>
                          </m:den>
                        </m:f>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𝐶</m:t>
                            </m:r>
                            <m:r>
                              <a:rPr lang="en-US" altLang="zh-CN" sz="2200" b="0" i="1" smtClean="0">
                                <a:latin typeface="Cambria Math" panose="02040503050406030204" pitchFamily="18" charset="0"/>
                              </a:rPr>
                              <m:t>𝐷</m:t>
                            </m:r>
                            <m:r>
                              <a:rPr lang="en-US" altLang="zh-CN" sz="2200" i="1">
                                <a:latin typeface="Cambria Math" panose="02040503050406030204" pitchFamily="18" charset="0"/>
                              </a:rPr>
                              <m:t>𝐵</m:t>
                            </m:r>
                          </m:e>
                          <m:sub>
                            <m:r>
                              <a:rPr lang="en-US" altLang="zh-CN" sz="2200" i="1">
                                <a:latin typeface="Cambria Math" panose="02040503050406030204" pitchFamily="18" charset="0"/>
                              </a:rPr>
                              <m:t>𝑖</m:t>
                            </m:r>
                            <m:r>
                              <a:rPr lang="en-US" altLang="zh-CN" sz="2200" i="1">
                                <a:latin typeface="Cambria Math" panose="02040503050406030204" pitchFamily="18" charset="0"/>
                              </a:rPr>
                              <m:t>,2009</m:t>
                            </m:r>
                          </m:sub>
                          <m:sup>
                            <m:r>
                              <a:rPr lang="en-US" altLang="zh-CN" sz="2200" b="0" i="1" smtClean="0">
                                <a:latin typeface="Cambria Math" panose="02040503050406030204" pitchFamily="18" charset="0"/>
                              </a:rPr>
                              <m:t>𝑙𝑜𝑤</m:t>
                            </m:r>
                          </m:sup>
                        </m:sSubSup>
                      </m:e>
                    </m:nary>
                    <m:r>
                      <a:rPr lang="en-US" altLang="zh-CN" sz="2200" b="0" i="1" smtClean="0">
                        <a:latin typeface="Cambria Math" panose="02040503050406030204" pitchFamily="18" charset="0"/>
                        <a:ea typeface="Cambria Math" panose="02040503050406030204" pitchFamily="18" charset="0"/>
                      </a:rPr>
                      <m:t>+</m:t>
                    </m:r>
                    <m:nary>
                      <m:naryPr>
                        <m:chr m:val="∑"/>
                        <m:supHide m:val="on"/>
                        <m:ctrlPr>
                          <a:rPr lang="en-US" altLang="zh-CN" sz="2200" i="1">
                            <a:latin typeface="Cambria Math" panose="02040503050406030204" pitchFamily="18" charset="0"/>
                            <a:ea typeface="Cambria Math" panose="02040503050406030204" pitchFamily="18" charset="0"/>
                          </a:rPr>
                        </m:ctrlPr>
                      </m:naryPr>
                      <m:sub>
                        <m:r>
                          <a:rPr lang="en-US" altLang="zh-CN" sz="2200" b="0" i="1" smtClean="0">
                            <a:latin typeface="Cambria Math" panose="02040503050406030204" pitchFamily="18" charset="0"/>
                            <a:ea typeface="Cambria Math" panose="02040503050406030204" pitchFamily="18" charset="0"/>
                          </a:rPr>
                          <m:t>𝑠</m:t>
                        </m:r>
                        <m:r>
                          <a:rPr lang="en-US" altLang="zh-CN" sz="2200" i="1">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{1,2,3}</m:t>
                        </m:r>
                      </m:sub>
                      <m:sup/>
                      <m:e>
                        <m:sSubSup>
                          <m:sSubSupPr>
                            <m:ctrlPr>
                              <a:rPr lang="en-US" altLang="zh-CN" sz="2200" i="1">
                                <a:latin typeface="Cambria Math" panose="02040503050406030204" pitchFamily="18" charset="0"/>
                                <a:ea typeface="Cambria Math" panose="02040503050406030204" pitchFamily="18" charset="0"/>
                              </a:rPr>
                            </m:ctrlPr>
                          </m:sSubSupPr>
                          <m:e>
                            <m:r>
                              <a:rPr lang="en-US" altLang="zh-CN" sz="2200" i="1">
                                <a:latin typeface="Cambria Math" panose="02040503050406030204" pitchFamily="18" charset="0"/>
                                <a:ea typeface="Cambria Math" panose="02040503050406030204" pitchFamily="18" charset="0"/>
                              </a:rPr>
                              <m:t>𝛽</m:t>
                            </m:r>
                          </m:e>
                          <m:sub>
                            <m:r>
                              <a:rPr lang="en-US" altLang="zh-CN" sz="2200" b="0" i="1" smtClean="0">
                                <a:latin typeface="Cambria Math" panose="02040503050406030204" pitchFamily="18" charset="0"/>
                                <a:ea typeface="Cambria Math" panose="02040503050406030204" pitchFamily="18" charset="0"/>
                              </a:rPr>
                              <m:t>𝑠</m:t>
                            </m:r>
                          </m:sub>
                          <m:sup>
                            <m:r>
                              <a:rPr lang="en-US" altLang="zh-CN" sz="2200" b="0" i="1" smtClean="0">
                                <a:latin typeface="Cambria Math" panose="02040503050406030204" pitchFamily="18" charset="0"/>
                                <a:ea typeface="Cambria Math" panose="02040503050406030204" pitchFamily="18" charset="0"/>
                              </a:rPr>
                              <m:t>𝐵𝐿</m:t>
                            </m:r>
                          </m:sup>
                        </m:sSubSup>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1</m:t>
                            </m:r>
                          </m:e>
                          <m:sub>
                            <m:r>
                              <a:rPr lang="en-US" altLang="zh-CN" sz="2200" b="0" i="1" smtClean="0">
                                <a:latin typeface="Cambria Math" panose="02040503050406030204" pitchFamily="18" charset="0"/>
                                <a:ea typeface="Cambria Math" panose="02040503050406030204" pitchFamily="18" charset="0"/>
                              </a:rPr>
                              <m:t>𝑠</m:t>
                            </m:r>
                          </m:sub>
                        </m:sSub>
                        <m:f>
                          <m:fPr>
                            <m:ctrlPr>
                              <a:rPr lang="en-US" altLang="zh-CN" sz="2200" i="1">
                                <a:latin typeface="Cambria Math" panose="02040503050406030204" pitchFamily="18" charset="0"/>
                                <a:ea typeface="Cambria Math" panose="02040503050406030204" pitchFamily="18" charset="0"/>
                              </a:rPr>
                            </m:ctrlPr>
                          </m:fPr>
                          <m:num>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𝐵𝐿</m:t>
                                </m:r>
                              </m:e>
                              <m:sub>
                                <m:r>
                                  <a:rPr lang="en-US" altLang="zh-CN" sz="2200" i="1">
                                    <a:latin typeface="Cambria Math" panose="02040503050406030204" pitchFamily="18" charset="0"/>
                                  </a:rPr>
                                  <m:t>𝑖</m:t>
                                </m:r>
                                <m:r>
                                  <a:rPr lang="en-US" altLang="zh-CN" sz="2200" i="1">
                                    <a:latin typeface="Cambria Math" panose="02040503050406030204" pitchFamily="18" charset="0"/>
                                  </a:rPr>
                                  <m:t>,2009</m:t>
                                </m:r>
                              </m:sub>
                              <m:sup>
                                <m:r>
                                  <a:rPr lang="en-US" altLang="zh-CN" sz="2200" i="1">
                                    <a:latin typeface="Cambria Math" panose="02040503050406030204" pitchFamily="18" charset="0"/>
                                  </a:rPr>
                                  <m:t>𝑠𝑡𝑖𝑚𝑢𝑙𝑢𝑠</m:t>
                                </m:r>
                              </m:sup>
                            </m:sSubSup>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𝐺𝐷𝑃</m:t>
                                </m:r>
                              </m:e>
                              <m:sub>
                                <m:r>
                                  <a:rPr lang="en-US" altLang="zh-CN" sz="2200" i="1">
                                    <a:latin typeface="Cambria Math" panose="02040503050406030204" pitchFamily="18" charset="0"/>
                                  </a:rPr>
                                  <m:t>𝑖</m:t>
                                </m:r>
                                <m:r>
                                  <a:rPr lang="en-US" altLang="zh-CN" sz="2200" i="1">
                                    <a:latin typeface="Cambria Math" panose="02040503050406030204" pitchFamily="18" charset="0"/>
                                  </a:rPr>
                                  <m:t>,2009</m:t>
                                </m:r>
                              </m:sub>
                            </m:sSub>
                          </m:den>
                        </m:f>
                      </m:e>
                    </m:nary>
                  </m:oMath>
                </a14:m>
                <a:endParaRPr lang="en-US" altLang="zh-CN" sz="2200" i="1" dirty="0">
                  <a:latin typeface="Cambria Math" panose="02040503050406030204" pitchFamily="18" charset="0"/>
                  <a:ea typeface="Cambria Math" panose="02040503050406030204" pitchFamily="18" charset="0"/>
                </a:endParaRPr>
              </a:p>
              <a:p>
                <a:pPr marL="595440" lvl="1" indent="0">
                  <a:buNone/>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ea typeface="Cambria Math" panose="02040503050406030204" pitchFamily="18" charset="0"/>
                        </a:rPr>
                        <m:t>+</m:t>
                      </m:r>
                      <m:nary>
                        <m:naryPr>
                          <m:chr m:val="∑"/>
                          <m:supHide m:val="on"/>
                          <m:ctrlPr>
                            <a:rPr lang="en-US" altLang="zh-CN" sz="2200" i="1">
                              <a:latin typeface="Cambria Math" panose="02040503050406030204" pitchFamily="18" charset="0"/>
                              <a:ea typeface="Cambria Math" panose="02040503050406030204" pitchFamily="18" charset="0"/>
                            </a:rPr>
                          </m:ctrlPr>
                        </m:naryPr>
                        <m:sub>
                          <m:r>
                            <m:rPr>
                              <m:brk m:alnAt="7"/>
                            </m:rPr>
                            <a:rPr lang="en-US" altLang="zh-CN" sz="2200" i="1">
                              <a:latin typeface="Cambria Math" panose="02040503050406030204" pitchFamily="18" charset="0"/>
                              <a:ea typeface="Cambria Math" panose="02040503050406030204" pitchFamily="18" charset="0"/>
                            </a:rPr>
                            <m:t>𝜏</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𝒯</m:t>
                          </m:r>
                          <m:r>
                            <a:rPr lang="en-US" altLang="zh-CN" sz="2200" i="1">
                              <a:latin typeface="Cambria Math" panose="02040503050406030204" pitchFamily="18" charset="0"/>
                              <a:ea typeface="Cambria Math" panose="02040503050406030204" pitchFamily="18" charset="0"/>
                            </a:rPr>
                            <m:t>\2008</m:t>
                          </m:r>
                        </m:sub>
                        <m:sup/>
                        <m:e>
                          <m:sSubSup>
                            <m:sSubSupPr>
                              <m:ctrlPr>
                                <a:rPr lang="en-US" altLang="zh-CN" sz="2200" i="1">
                                  <a:latin typeface="Cambria Math" panose="02040503050406030204" pitchFamily="18" charset="0"/>
                                  <a:ea typeface="Cambria Math" panose="02040503050406030204" pitchFamily="18" charset="0"/>
                                </a:rPr>
                              </m:ctrlPr>
                            </m:sSubSupPr>
                            <m:e>
                              <m:r>
                                <a:rPr lang="en-US" altLang="zh-CN" sz="2200" i="1">
                                  <a:latin typeface="Cambria Math" panose="02040503050406030204" pitchFamily="18" charset="0"/>
                                  <a:ea typeface="Cambria Math" panose="02040503050406030204" pitchFamily="18" charset="0"/>
                                </a:rPr>
                                <m:t>𝛽</m:t>
                              </m:r>
                            </m:e>
                            <m:sub>
                              <m:r>
                                <a:rPr lang="en-US" altLang="zh-CN" sz="2200" i="1">
                                  <a:latin typeface="Cambria Math" panose="02040503050406030204" pitchFamily="18" charset="0"/>
                                  <a:ea typeface="Cambria Math" panose="02040503050406030204" pitchFamily="18" charset="0"/>
                                </a:rPr>
                                <m:t>𝜏</m:t>
                              </m:r>
                            </m:sub>
                            <m:sup>
                              <m:r>
                                <a:rPr lang="en-US" altLang="zh-CN" sz="2200" i="1">
                                  <a:latin typeface="Cambria Math" panose="02040503050406030204" pitchFamily="18" charset="0"/>
                                  <a:ea typeface="Cambria Math" panose="02040503050406030204" pitchFamily="18" charset="0"/>
                                </a:rPr>
                                <m:t>𝐶𝐷𝐵</m:t>
                              </m:r>
                            </m:sup>
                          </m:sSubSup>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1</m:t>
                              </m:r>
                            </m:e>
                            <m:sub>
                              <m:r>
                                <m:rPr>
                                  <m:brk m:alnAt="7"/>
                                </m:rPr>
                                <a:rPr lang="en-US" altLang="zh-CN" sz="2200" i="1">
                                  <a:latin typeface="Cambria Math" panose="02040503050406030204" pitchFamily="18" charset="0"/>
                                  <a:ea typeface="Cambria Math" panose="02040503050406030204" pitchFamily="18" charset="0"/>
                                </a:rPr>
                                <m:t>𝜏</m:t>
                              </m:r>
                            </m:sub>
                          </m:sSub>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𝐶𝐷𝐵</m:t>
                              </m:r>
                            </m:e>
                            <m:sub>
                              <m:r>
                                <a:rPr lang="en-US" altLang="zh-CN" sz="2200" i="1">
                                  <a:latin typeface="Cambria Math" panose="02040503050406030204" pitchFamily="18" charset="0"/>
                                </a:rPr>
                                <m:t>𝑖</m:t>
                              </m:r>
                              <m:r>
                                <a:rPr lang="en-US" altLang="zh-CN" sz="2200" i="1">
                                  <a:latin typeface="Cambria Math" panose="02040503050406030204" pitchFamily="18" charset="0"/>
                                </a:rPr>
                                <m:t>,2009</m:t>
                              </m:r>
                            </m:sub>
                            <m:sup>
                              <m:r>
                                <a:rPr lang="en-US" altLang="zh-CN" sz="2200" i="1">
                                  <a:latin typeface="Cambria Math" panose="02040503050406030204" pitchFamily="18" charset="0"/>
                                </a:rPr>
                                <m:t>𝑙𝑜𝑤</m:t>
                              </m:r>
                            </m:sup>
                          </m:sSubSup>
                        </m:e>
                      </m:nary>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𝛼</m:t>
                          </m:r>
                        </m:e>
                        <m:sub>
                          <m:r>
                            <a:rPr lang="en-US" altLang="zh-CN" sz="2200" i="1">
                              <a:latin typeface="Cambria Math" panose="02040503050406030204" pitchFamily="18" charset="0"/>
                              <a:ea typeface="Cambria Math" panose="02040503050406030204" pitchFamily="18" charset="0"/>
                            </a:rPr>
                            <m:t>𝑖</m:t>
                          </m:r>
                        </m:sub>
                      </m:sSub>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𝛼</m:t>
                          </m:r>
                        </m:e>
                        <m:sub>
                          <m:r>
                            <a:rPr lang="en-US" altLang="zh-CN" sz="2200" i="1">
                              <a:latin typeface="Cambria Math" panose="02040503050406030204" pitchFamily="18" charset="0"/>
                              <a:ea typeface="Cambria Math" panose="02040503050406030204" pitchFamily="18" charset="0"/>
                            </a:rPr>
                            <m:t>𝑡</m:t>
                          </m:r>
                        </m:sub>
                      </m:sSub>
                    </m:oMath>
                  </m:oMathPara>
                </a14:m>
                <a:endParaRPr lang="en-US" altLang="zh-CN" sz="2200" i="1" dirty="0">
                  <a:latin typeface="Cambria Math" panose="02040503050406030204" pitchFamily="18" charset="0"/>
                  <a:ea typeface="Cambria Math" panose="02040503050406030204" pitchFamily="18" charset="0"/>
                </a:endParaRPr>
              </a:p>
              <a:p>
                <a:pPr marL="595440" lvl="1" indent="0">
                  <a:buNone/>
                </a:pPr>
                <a14:m>
                  <m:oMathPara xmlns:m="http://schemas.openxmlformats.org/officeDocument/2006/math">
                    <m:oMathParaPr>
                      <m:jc m:val="centerGroup"/>
                    </m:oMathParaPr>
                    <m:oMath xmlns:m="http://schemas.openxmlformats.org/officeDocument/2006/math">
                      <m:r>
                        <a:rPr lang="zh-CN" altLang="en-US" sz="2200" b="0" i="1" smtClean="0">
                          <a:latin typeface="Cambria Math" panose="02040503050406030204" pitchFamily="18" charset="0"/>
                          <a:ea typeface="Cambria Math" panose="02040503050406030204" pitchFamily="18" charset="0"/>
                        </a:rPr>
                        <m:t>     </m:t>
                      </m:r>
                      <m:r>
                        <a:rPr lang="en-US" altLang="zh-CN" sz="2200" i="1">
                          <a:latin typeface="Cambria Math" panose="02040503050406030204" pitchFamily="18" charset="0"/>
                          <a:ea typeface="Cambria Math" panose="02040503050406030204" pitchFamily="18" charset="0"/>
                        </a:rPr>
                        <m:t>+</m:t>
                      </m:r>
                      <m:nary>
                        <m:naryPr>
                          <m:chr m:val="∑"/>
                          <m:supHide m:val="on"/>
                          <m:ctrlPr>
                            <a:rPr lang="en-US" altLang="zh-CN" sz="2200" i="1">
                              <a:latin typeface="Cambria Math" panose="02040503050406030204" pitchFamily="18" charset="0"/>
                              <a:ea typeface="Cambria Math" panose="02040503050406030204" pitchFamily="18" charset="0"/>
                            </a:rPr>
                          </m:ctrlPr>
                        </m:naryPr>
                        <m:sub>
                          <m:r>
                            <m:rPr>
                              <m:brk m:alnAt="7"/>
                            </m:rPr>
                            <a:rPr lang="en-US" altLang="zh-CN" sz="2200" i="1">
                              <a:latin typeface="Cambria Math" panose="02040503050406030204" pitchFamily="18" charset="0"/>
                              <a:ea typeface="Cambria Math" panose="02040503050406030204" pitchFamily="18" charset="0"/>
                            </a:rPr>
                            <m:t>𝜏</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𝒯</m:t>
                          </m:r>
                          <m:r>
                            <a:rPr lang="en-US" altLang="zh-CN" sz="2200" i="1">
                              <a:latin typeface="Cambria Math" panose="02040503050406030204" pitchFamily="18" charset="0"/>
                              <a:ea typeface="Cambria Math" panose="02040503050406030204" pitchFamily="18" charset="0"/>
                            </a:rPr>
                            <m:t>\2008</m:t>
                          </m:r>
                        </m:sub>
                        <m:sup/>
                        <m:e>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𝛾</m:t>
                              </m:r>
                              <m:r>
                                <a:rPr lang="zh-CN" altLang="en-US" sz="2200" i="1">
                                  <a:latin typeface="Cambria Math" panose="02040503050406030204" pitchFamily="18" charset="0"/>
                                  <a:ea typeface="Cambria Math" panose="02040503050406030204" pitchFamily="18" charset="0"/>
                                </a:rPr>
                                <m:t>‘</m:t>
                              </m:r>
                            </m:e>
                            <m:sub>
                              <m:r>
                                <m:rPr>
                                  <m:brk m:alnAt="7"/>
                                </m:rPr>
                                <a:rPr lang="en-US" altLang="zh-CN" sz="2200" i="1">
                                  <a:latin typeface="Cambria Math" panose="02040503050406030204" pitchFamily="18" charset="0"/>
                                  <a:ea typeface="Cambria Math" panose="02040503050406030204" pitchFamily="18" charset="0"/>
                                </a:rPr>
                                <m:t>𝜏</m:t>
                              </m:r>
                            </m:sub>
                          </m:sSub>
                          <m:sSub>
                            <m:sSubPr>
                              <m:ctrlPr>
                                <a:rPr lang="en-US" altLang="zh-CN" sz="2200" i="1">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1</m:t>
                              </m:r>
                            </m:e>
                            <m:sub>
                              <m:r>
                                <m:rPr>
                                  <m:brk m:alnAt="7"/>
                                </m:rPr>
                                <a:rPr lang="en-US" altLang="zh-CN" sz="2200" i="1">
                                  <a:latin typeface="Cambria Math" panose="02040503050406030204" pitchFamily="18" charset="0"/>
                                  <a:ea typeface="Cambria Math" panose="02040503050406030204" pitchFamily="18" charset="0"/>
                                </a:rPr>
                                <m:t>𝜏</m:t>
                              </m:r>
                            </m:sub>
                          </m:sSub>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𝑋</m:t>
                              </m:r>
                            </m:e>
                            <m:sub>
                              <m:r>
                                <a:rPr lang="en-US" altLang="zh-CN" sz="2200" i="1">
                                  <a:latin typeface="Cambria Math" panose="02040503050406030204" pitchFamily="18" charset="0"/>
                                  <a:ea typeface="Cambria Math" panose="02040503050406030204" pitchFamily="18" charset="0"/>
                                </a:rPr>
                                <m:t>𝑖</m:t>
                              </m:r>
                              <m:r>
                                <a:rPr lang="en-US" altLang="zh-CN" sz="2200" i="1">
                                  <a:latin typeface="Cambria Math" panose="02040503050406030204" pitchFamily="18" charset="0"/>
                                  <a:ea typeface="Cambria Math" panose="02040503050406030204" pitchFamily="18" charset="0"/>
                                </a:rPr>
                                <m:t>,07</m:t>
                              </m:r>
                              <m:r>
                                <a:rPr lang="en-US" altLang="zh-CN" sz="2200" i="1">
                                  <a:latin typeface="Cambria Math" panose="02040503050406030204" pitchFamily="18" charset="0"/>
                                  <a:ea typeface="Cambria Math" panose="02040503050406030204" pitchFamily="18" charset="0"/>
                                </a:rPr>
                                <m:t>𝑄</m:t>
                              </m:r>
                              <m:r>
                                <a:rPr lang="en-US" altLang="zh-CN" sz="2200" i="1">
                                  <a:latin typeface="Cambria Math" panose="02040503050406030204" pitchFamily="18" charset="0"/>
                                  <a:ea typeface="Cambria Math" panose="02040503050406030204" pitchFamily="18" charset="0"/>
                                </a:rPr>
                                <m:t>4−08</m:t>
                              </m:r>
                              <m:r>
                                <a:rPr lang="en-US" altLang="zh-CN" sz="2200" i="1">
                                  <a:latin typeface="Cambria Math" panose="02040503050406030204" pitchFamily="18" charset="0"/>
                                  <a:ea typeface="Cambria Math" panose="02040503050406030204" pitchFamily="18" charset="0"/>
                                </a:rPr>
                                <m:t>𝑄</m:t>
                              </m:r>
                              <m:r>
                                <a:rPr lang="en-US" altLang="zh-CN" sz="2200" i="1">
                                  <a:latin typeface="Cambria Math" panose="02040503050406030204" pitchFamily="18" charset="0"/>
                                  <a:ea typeface="Cambria Math" panose="02040503050406030204" pitchFamily="18" charset="0"/>
                                </a:rPr>
                                <m:t>3</m:t>
                              </m:r>
                            </m:sub>
                          </m:sSub>
                        </m:e>
                      </m:nary>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𝑢</m:t>
                          </m:r>
                        </m:e>
                        <m:sub>
                          <m:r>
                            <a:rPr lang="en-US" altLang="zh-CN" sz="2200" i="1">
                              <a:latin typeface="Cambria Math" panose="02040503050406030204" pitchFamily="18" charset="0"/>
                            </a:rPr>
                            <m:t>𝑖</m:t>
                          </m:r>
                          <m:r>
                            <a:rPr lang="en-US" altLang="zh-CN" sz="2200" i="1">
                              <a:latin typeface="Cambria Math" panose="02040503050406030204" pitchFamily="18" charset="0"/>
                            </a:rPr>
                            <m:t>,</m:t>
                          </m:r>
                          <m:r>
                            <a:rPr lang="en-US" altLang="zh-CN" sz="2200" i="1">
                              <a:latin typeface="Cambria Math" panose="02040503050406030204" pitchFamily="18" charset="0"/>
                            </a:rPr>
                            <m:t>𝑡</m:t>
                          </m:r>
                        </m:sub>
                      </m:sSub>
                      <m:r>
                        <a:rPr lang="zh-CN" altLang="en-US" sz="2200" i="1">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5</m:t>
                      </m:r>
                      <m:r>
                        <a:rPr lang="zh-CN" altLang="en-US" sz="2200" i="1">
                          <a:latin typeface="Cambria Math" panose="02040503050406030204" pitchFamily="18" charset="0"/>
                          <a:ea typeface="Cambria Math" panose="02040503050406030204" pitchFamily="18" charset="0"/>
                        </a:rPr>
                        <m:t>）</m:t>
                      </m:r>
                    </m:oMath>
                  </m:oMathPara>
                </a14:m>
                <a:endParaRPr lang="en-US" altLang="zh-CN" sz="2200" dirty="0"/>
              </a:p>
              <a:p>
                <a:pPr lvl="1"/>
                <a:endParaRPr lang="zh-CN" altLang="zh-CN" sz="2000" dirty="0"/>
              </a:p>
              <a:p>
                <a:endParaRPr lang="zh-CN" altLang="en-US" dirty="0"/>
              </a:p>
            </p:txBody>
          </p:sp>
        </mc:Choice>
        <mc:Fallback>
          <p:sp>
            <p:nvSpPr>
              <p:cNvPr id="7" name="内容占位符 6">
                <a:extLst>
                  <a:ext uri="{FF2B5EF4-FFF2-40B4-BE49-F238E27FC236}">
                    <a16:creationId xmlns:a16="http://schemas.microsoft.com/office/drawing/2014/main" id="{296DC02B-0512-4846-BA2B-F17E684384D6}"/>
                  </a:ext>
                </a:extLst>
              </p:cNvPr>
              <p:cNvSpPr>
                <a:spLocks noGrp="1" noRot="1" noChangeAspect="1" noMove="1" noResize="1" noEditPoints="1" noAdjustHandles="1" noChangeArrowheads="1" noChangeShapeType="1" noTextEdit="1"/>
              </p:cNvSpPr>
              <p:nvPr>
                <p:ph idx="1"/>
              </p:nvPr>
            </p:nvSpPr>
            <p:spPr>
              <a:xfrm>
                <a:off x="574592" y="1031938"/>
                <a:ext cx="10968051" cy="5427853"/>
              </a:xfrm>
              <a:blipFill>
                <a:blip r:embed="rId3"/>
                <a:stretch>
                  <a:fillRect l="-925" t="-699" b="-205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9801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lstStyle/>
          <a:p>
            <a:r>
              <a:rPr lang="zh-CN" altLang="en-US" dirty="0"/>
              <a:t>四、实证设计和稳健性检验</a:t>
            </a:r>
            <a:endParaRPr kumimoji="1" lang="zh-CN" altLang="en-US" dirty="0"/>
          </a:p>
        </p:txBody>
      </p:sp>
      <p:pic>
        <p:nvPicPr>
          <p:cNvPr id="8" name="内容占位符 7">
            <a:extLst>
              <a:ext uri="{FF2B5EF4-FFF2-40B4-BE49-F238E27FC236}">
                <a16:creationId xmlns:a16="http://schemas.microsoft.com/office/drawing/2014/main" id="{C43A7715-4BEF-644E-9AE5-4E01F7C736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028634"/>
            <a:ext cx="8534400" cy="5358539"/>
          </a:xfrm>
        </p:spPr>
      </p:pic>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29</a:t>
            </a:fld>
            <a:endParaRPr lang="en-US" dirty="0"/>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DAFBEB7B-3F24-5640-883C-15F08E44AC8F}"/>
                  </a:ext>
                </a:extLst>
              </p:cNvPr>
              <p:cNvSpPr/>
              <p:nvPr/>
            </p:nvSpPr>
            <p:spPr>
              <a:xfrm>
                <a:off x="8482539" y="1715527"/>
                <a:ext cx="3551583" cy="4016292"/>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400" dirty="0">
                    <a:solidFill>
                      <a:schemeClr val="tx1">
                        <a:lumMod val="75000"/>
                        <a:lumOff val="25000"/>
                      </a:schemeClr>
                    </a:solidFill>
                  </a:rPr>
                  <a:t>表</a:t>
                </a:r>
                <a:r>
                  <a:rPr lang="en-US" altLang="zh-CN" sz="2400" dirty="0">
                    <a:solidFill>
                      <a:schemeClr val="tx1">
                        <a:lumMod val="75000"/>
                        <a:lumOff val="25000"/>
                      </a:schemeClr>
                    </a:solidFill>
                  </a:rPr>
                  <a:t>6</a:t>
                </a:r>
                <a:r>
                  <a:rPr lang="zh-CN" altLang="en-US" sz="2400" dirty="0">
                    <a:solidFill>
                      <a:schemeClr val="tx1">
                        <a:lumMod val="75000"/>
                        <a:lumOff val="25000"/>
                      </a:schemeClr>
                    </a:solidFill>
                  </a:rPr>
                  <a:t>报告了回归</a:t>
                </a:r>
                <a:r>
                  <a:rPr lang="zh-CN" altLang="zh-CN" sz="2400" dirty="0">
                    <a:solidFill>
                      <a:schemeClr val="tx1">
                        <a:lumMod val="75000"/>
                        <a:lumOff val="25000"/>
                      </a:schemeClr>
                    </a:solidFill>
                  </a:rPr>
                  <a:t>结果</a:t>
                </a:r>
                <a:r>
                  <a:rPr lang="zh-CN" altLang="en-US" sz="2400" dirty="0">
                    <a:solidFill>
                      <a:schemeClr val="tx1">
                        <a:lumMod val="75000"/>
                        <a:lumOff val="25000"/>
                      </a:schemeClr>
                    </a:solidFill>
                  </a:rPr>
                  <a:t>：</a:t>
                </a:r>
                <a14:m>
                  <m:oMath xmlns:m="http://schemas.openxmlformats.org/officeDocument/2006/math">
                    <m:sSubSup>
                      <m:sSubSupPr>
                        <m:ctrlPr>
                          <a:rPr lang="en-US" altLang="zh-CN" sz="2400">
                            <a:solidFill>
                              <a:schemeClr val="tx1">
                                <a:lumMod val="75000"/>
                                <a:lumOff val="25000"/>
                              </a:schemeClr>
                            </a:solidFill>
                          </a:rPr>
                        </m:ctrlPr>
                      </m:sSubSupPr>
                      <m:e>
                        <m:r>
                          <a:rPr lang="en-US" altLang="zh-CN" sz="2400">
                            <a:solidFill>
                              <a:schemeClr val="tx1">
                                <a:lumMod val="75000"/>
                                <a:lumOff val="25000"/>
                              </a:schemeClr>
                            </a:solidFill>
                          </a:rPr>
                          <m:t>𝛽</m:t>
                        </m:r>
                      </m:e>
                      <m:sub>
                        <m:r>
                          <a:rPr lang="en-US" altLang="zh-CN" sz="2400">
                            <a:solidFill>
                              <a:schemeClr val="tx1">
                                <a:lumMod val="75000"/>
                                <a:lumOff val="25000"/>
                              </a:schemeClr>
                            </a:solidFill>
                          </a:rPr>
                          <m:t>𝜏</m:t>
                        </m:r>
                      </m:sub>
                      <m:sup>
                        <m:r>
                          <a:rPr lang="en-US" altLang="zh-CN" sz="2400">
                            <a:solidFill>
                              <a:schemeClr val="tx1">
                                <a:lumMod val="75000"/>
                                <a:lumOff val="25000"/>
                              </a:schemeClr>
                            </a:solidFill>
                          </a:rPr>
                          <m:t>𝑖𝑛𝑡𝑒𝑟</m:t>
                        </m:r>
                      </m:sup>
                    </m:sSubSup>
                  </m:oMath>
                </a14:m>
                <a:r>
                  <a:rPr lang="zh-CN" altLang="zh-CN" sz="2400" dirty="0">
                    <a:solidFill>
                      <a:schemeClr val="tx1">
                        <a:lumMod val="75000"/>
                        <a:lumOff val="25000"/>
                      </a:schemeClr>
                    </a:solidFill>
                  </a:rPr>
                  <a:t>反映了刺激性贷款对长期国开行贷款较少的省份的滞后效应</a:t>
                </a:r>
                <a:endParaRPr lang="en-US" altLang="zh-CN" sz="24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400" dirty="0">
                    <a:solidFill>
                      <a:schemeClr val="tx1">
                        <a:lumMod val="75000"/>
                        <a:lumOff val="25000"/>
                      </a:schemeClr>
                    </a:solidFill>
                  </a:rPr>
                  <a:t>第（</a:t>
                </a:r>
                <a:r>
                  <a:rPr lang="en-US" altLang="zh-CN" sz="2400" dirty="0">
                    <a:solidFill>
                      <a:schemeClr val="tx1">
                        <a:lumMod val="75000"/>
                        <a:lumOff val="25000"/>
                      </a:schemeClr>
                    </a:solidFill>
                  </a:rPr>
                  <a:t>1</a:t>
                </a:r>
                <a:r>
                  <a:rPr lang="zh-CN" altLang="zh-CN" sz="2400" dirty="0">
                    <a:solidFill>
                      <a:schemeClr val="tx1">
                        <a:lumMod val="75000"/>
                        <a:lumOff val="25000"/>
                      </a:schemeClr>
                    </a:solidFill>
                  </a:rPr>
                  <a:t>）</a:t>
                </a:r>
                <a:r>
                  <a:rPr lang="en-US" altLang="zh-CN" sz="2400" dirty="0">
                    <a:solidFill>
                      <a:schemeClr val="tx1">
                        <a:lumMod val="75000"/>
                        <a:lumOff val="25000"/>
                      </a:schemeClr>
                    </a:solidFill>
                  </a:rPr>
                  <a:t>-</a:t>
                </a:r>
                <a:r>
                  <a:rPr lang="zh-CN" altLang="zh-CN" sz="2400" dirty="0">
                    <a:solidFill>
                      <a:schemeClr val="tx1">
                        <a:lumMod val="75000"/>
                        <a:lumOff val="25000"/>
                      </a:schemeClr>
                    </a:solidFill>
                  </a:rPr>
                  <a:t>（</a:t>
                </a:r>
                <a:r>
                  <a:rPr lang="en-US" altLang="zh-CN" sz="2400" dirty="0">
                    <a:solidFill>
                      <a:schemeClr val="tx1">
                        <a:lumMod val="75000"/>
                        <a:lumOff val="25000"/>
                      </a:schemeClr>
                    </a:solidFill>
                  </a:rPr>
                  <a:t>6</a:t>
                </a:r>
                <a:r>
                  <a:rPr lang="zh-CN" altLang="zh-CN" sz="2400" dirty="0">
                    <a:solidFill>
                      <a:schemeClr val="tx1">
                        <a:lumMod val="75000"/>
                        <a:lumOff val="25000"/>
                      </a:schemeClr>
                    </a:solidFill>
                  </a:rPr>
                  <a:t>）栏的</a:t>
                </a:r>
                <a:r>
                  <a:rPr lang="en-US" altLang="zh-CN" sz="2400" dirty="0">
                    <a:solidFill>
                      <a:schemeClr val="tx1">
                        <a:lumMod val="75000"/>
                        <a:lumOff val="25000"/>
                      </a:schemeClr>
                    </a:solidFill>
                  </a:rPr>
                  <a:t>OLS</a:t>
                </a:r>
                <a:r>
                  <a:rPr lang="zh-CN" altLang="zh-CN" sz="2400" dirty="0">
                    <a:solidFill>
                      <a:schemeClr val="tx1">
                        <a:lumMod val="75000"/>
                        <a:lumOff val="25000"/>
                      </a:schemeClr>
                    </a:solidFill>
                  </a:rPr>
                  <a:t>和</a:t>
                </a:r>
                <a:r>
                  <a:rPr lang="en-US" altLang="zh-CN" sz="2400" dirty="0">
                    <a:solidFill>
                      <a:schemeClr val="tx1">
                        <a:lumMod val="75000"/>
                        <a:lumOff val="25000"/>
                      </a:schemeClr>
                    </a:solidFill>
                  </a:rPr>
                  <a:t>IV</a:t>
                </a:r>
                <a:r>
                  <a:rPr lang="zh-CN" altLang="zh-CN" sz="2400" dirty="0">
                    <a:solidFill>
                      <a:schemeClr val="tx1">
                        <a:lumMod val="75000"/>
                        <a:lumOff val="25000"/>
                      </a:schemeClr>
                    </a:solidFill>
                  </a:rPr>
                  <a:t>结果都证实它们会有类似的模式</a:t>
                </a:r>
                <a:endParaRPr lang="en-US" altLang="zh-CN" sz="24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endParaRPr lang="zh-CN" altLang="zh-CN" sz="2400" dirty="0">
                  <a:solidFill>
                    <a:schemeClr val="tx1">
                      <a:lumMod val="75000"/>
                      <a:lumOff val="25000"/>
                    </a:schemeClr>
                  </a:solidFill>
                </a:endParaRPr>
              </a:p>
            </p:txBody>
          </p:sp>
        </mc:Choice>
        <mc:Fallback>
          <p:sp>
            <p:nvSpPr>
              <p:cNvPr id="9" name="矩形 8">
                <a:extLst>
                  <a:ext uri="{FF2B5EF4-FFF2-40B4-BE49-F238E27FC236}">
                    <a16:creationId xmlns:a16="http://schemas.microsoft.com/office/drawing/2014/main" id="{DAFBEB7B-3F24-5640-883C-15F08E44AC8F}"/>
                  </a:ext>
                </a:extLst>
              </p:cNvPr>
              <p:cNvSpPr>
                <a:spLocks noRot="1" noChangeAspect="1" noMove="1" noResize="1" noEditPoints="1" noAdjustHandles="1" noChangeArrowheads="1" noChangeShapeType="1" noTextEdit="1"/>
              </p:cNvSpPr>
              <p:nvPr/>
            </p:nvSpPr>
            <p:spPr>
              <a:xfrm>
                <a:off x="8482539" y="1715527"/>
                <a:ext cx="3551583" cy="4016292"/>
              </a:xfrm>
              <a:prstGeom prst="rect">
                <a:avLst/>
              </a:prstGeom>
              <a:blipFill>
                <a:blip r:embed="rId4"/>
                <a:stretch>
                  <a:fillRect l="-1068" t="-1262" r="-3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359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436F7-4875-2F40-91D6-C9814857E3C3}"/>
              </a:ext>
            </a:extLst>
          </p:cNvPr>
          <p:cNvSpPr>
            <a:spLocks noGrp="1"/>
          </p:cNvSpPr>
          <p:nvPr>
            <p:ph type="title"/>
          </p:nvPr>
        </p:nvSpPr>
        <p:spPr/>
        <p:txBody>
          <a:bodyPr/>
          <a:lstStyle/>
          <a:p>
            <a:r>
              <a:rPr lang="zh-CN" altLang="en-US" dirty="0"/>
              <a:t>一、研究背景及问题</a:t>
            </a:r>
            <a:endParaRPr kumimoji="1" lang="zh-CN" altLang="en-US" dirty="0"/>
          </a:p>
        </p:txBody>
      </p:sp>
      <p:sp>
        <p:nvSpPr>
          <p:cNvPr id="4" name="日期占位符 3">
            <a:extLst>
              <a:ext uri="{FF2B5EF4-FFF2-40B4-BE49-F238E27FC236}">
                <a16:creationId xmlns:a16="http://schemas.microsoft.com/office/drawing/2014/main" id="{86A4B78B-B0CD-6C4C-95B5-31ECB69A7DB2}"/>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2CE3E7D5-72DC-9A4D-9759-029C4048B89F}"/>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DE7207D4-B85B-3F43-8C17-C33F59B6C397}"/>
              </a:ext>
            </a:extLst>
          </p:cNvPr>
          <p:cNvSpPr>
            <a:spLocks noGrp="1"/>
          </p:cNvSpPr>
          <p:nvPr>
            <p:ph type="sldNum" sz="quarter" idx="12"/>
          </p:nvPr>
        </p:nvSpPr>
        <p:spPr/>
        <p:txBody>
          <a:bodyPr/>
          <a:lstStyle/>
          <a:p>
            <a:fld id="{03C3F5E1-8BEB-46F8-B0C6-3051342B5E98}" type="slidenum">
              <a:rPr lang="en-US" smtClean="0"/>
              <a:pPr/>
              <a:t>3</a:t>
            </a:fld>
            <a:endParaRPr lang="en-US" dirty="0"/>
          </a:p>
        </p:txBody>
      </p:sp>
      <p:pic>
        <p:nvPicPr>
          <p:cNvPr id="7" name="图片 6">
            <a:extLst>
              <a:ext uri="{FF2B5EF4-FFF2-40B4-BE49-F238E27FC236}">
                <a16:creationId xmlns:a16="http://schemas.microsoft.com/office/drawing/2014/main" id="{A0D8C4F0-DC93-DC43-B947-6FAE61583DC6}"/>
              </a:ext>
            </a:extLst>
          </p:cNvPr>
          <p:cNvPicPr>
            <a:picLocks noChangeAspect="1"/>
          </p:cNvPicPr>
          <p:nvPr/>
        </p:nvPicPr>
        <p:blipFill>
          <a:blip r:embed="rId2"/>
          <a:stretch>
            <a:fillRect/>
          </a:stretch>
        </p:blipFill>
        <p:spPr>
          <a:xfrm>
            <a:off x="319747" y="1205946"/>
            <a:ext cx="11613465" cy="4783848"/>
          </a:xfrm>
          <a:prstGeom prst="rect">
            <a:avLst/>
          </a:prstGeom>
        </p:spPr>
      </p:pic>
    </p:spTree>
    <p:extLst>
      <p:ext uri="{BB962C8B-B14F-4D97-AF65-F5344CB8AC3E}">
        <p14:creationId xmlns:p14="http://schemas.microsoft.com/office/powerpoint/2010/main" val="756653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lstStyle/>
          <a:p>
            <a:r>
              <a:rPr lang="zh-CN" altLang="en-US" dirty="0"/>
              <a:t>四、实证设计和同时期控制变量</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30</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8044069" y="1709011"/>
            <a:ext cx="3882888" cy="4074898"/>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表</a:t>
            </a:r>
            <a:r>
              <a:rPr lang="en-US" altLang="zh-CN" sz="2200" dirty="0">
                <a:solidFill>
                  <a:schemeClr val="tx1">
                    <a:lumMod val="75000"/>
                    <a:lumOff val="25000"/>
                  </a:schemeClr>
                </a:solidFill>
              </a:rPr>
              <a:t>7</a:t>
            </a:r>
            <a:r>
              <a:rPr lang="zh-CN" altLang="zh-CN" sz="2200" dirty="0">
                <a:solidFill>
                  <a:schemeClr val="tx1">
                    <a:lumMod val="75000"/>
                    <a:lumOff val="25000"/>
                  </a:schemeClr>
                </a:solidFill>
              </a:rPr>
              <a:t>报告了</a:t>
            </a:r>
            <a:r>
              <a:rPr lang="zh-CN" altLang="en-US" sz="2200" dirty="0">
                <a:solidFill>
                  <a:schemeClr val="tx1">
                    <a:lumMod val="75000"/>
                    <a:lumOff val="25000"/>
                  </a:schemeClr>
                </a:solidFill>
              </a:rPr>
              <a:t>控制同时期的经济变量的回归结果</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与其他同期因素可以部分解释未来城投债的发行猜想相一致，</a:t>
            </a:r>
            <a:r>
              <a:rPr lang="en-US" altLang="zh-CN" sz="2200" dirty="0">
                <a:solidFill>
                  <a:schemeClr val="tx1">
                    <a:lumMod val="75000"/>
                    <a:lumOff val="25000"/>
                  </a:schemeClr>
                </a:solidFill>
              </a:rPr>
              <a:t>OLS</a:t>
            </a:r>
            <a:r>
              <a:rPr lang="zh-CN" altLang="zh-CN" sz="2200" dirty="0">
                <a:solidFill>
                  <a:schemeClr val="tx1">
                    <a:lumMod val="75000"/>
                    <a:lumOff val="25000"/>
                  </a:schemeClr>
                </a:solidFill>
              </a:rPr>
              <a:t>和</a:t>
            </a:r>
            <a:r>
              <a:rPr lang="en-US" altLang="zh-CN" sz="2200" dirty="0">
                <a:solidFill>
                  <a:schemeClr val="tx1">
                    <a:lumMod val="75000"/>
                    <a:lumOff val="25000"/>
                  </a:schemeClr>
                </a:solidFill>
              </a:rPr>
              <a:t>IV</a:t>
            </a:r>
            <a:r>
              <a:rPr lang="zh-CN" altLang="zh-CN" sz="2200" dirty="0">
                <a:solidFill>
                  <a:schemeClr val="tx1">
                    <a:lumMod val="75000"/>
                    <a:lumOff val="25000"/>
                  </a:schemeClr>
                </a:solidFill>
              </a:rPr>
              <a:t>估计值在</a:t>
            </a:r>
            <a:r>
              <a:rPr lang="en-US" altLang="zh-CN" sz="2200" dirty="0">
                <a:solidFill>
                  <a:schemeClr val="tx1">
                    <a:lumMod val="75000"/>
                    <a:lumOff val="25000"/>
                  </a:schemeClr>
                </a:solidFill>
              </a:rPr>
              <a:t>2012</a:t>
            </a:r>
            <a:r>
              <a:rPr lang="zh-CN" altLang="zh-CN" sz="2200" dirty="0">
                <a:solidFill>
                  <a:schemeClr val="tx1">
                    <a:lumMod val="75000"/>
                    <a:lumOff val="25000"/>
                  </a:schemeClr>
                </a:solidFill>
              </a:rPr>
              <a:t>年后都有较小的幅度</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控制同时存在的跨省条件可能会因为过度控制而导致估计不足</a:t>
            </a:r>
          </a:p>
        </p:txBody>
      </p:sp>
      <p:pic>
        <p:nvPicPr>
          <p:cNvPr id="13" name="图片 12">
            <a:extLst>
              <a:ext uri="{FF2B5EF4-FFF2-40B4-BE49-F238E27FC236}">
                <a16:creationId xmlns:a16="http://schemas.microsoft.com/office/drawing/2014/main" id="{7316D296-4C1B-FE46-8A3E-F18271E6A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3" y="1306003"/>
            <a:ext cx="8030817" cy="4692479"/>
          </a:xfrm>
          <a:prstGeom prst="rect">
            <a:avLst/>
          </a:prstGeom>
        </p:spPr>
      </p:pic>
      <p:sp>
        <p:nvSpPr>
          <p:cNvPr id="14" name="矩形 13">
            <a:extLst>
              <a:ext uri="{FF2B5EF4-FFF2-40B4-BE49-F238E27FC236}">
                <a16:creationId xmlns:a16="http://schemas.microsoft.com/office/drawing/2014/main" id="{F138A72A-CA69-6646-9804-FCD7E67782C6}"/>
              </a:ext>
            </a:extLst>
          </p:cNvPr>
          <p:cNvSpPr/>
          <p:nvPr/>
        </p:nvSpPr>
        <p:spPr>
          <a:xfrm>
            <a:off x="92766" y="4306957"/>
            <a:ext cx="7951303" cy="874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29177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lstStyle/>
          <a:p>
            <a:r>
              <a:rPr lang="zh-CN" altLang="en-US" dirty="0"/>
              <a:t>四、实证设计</a:t>
            </a:r>
            <a:r>
              <a:rPr lang="en-US" altLang="zh-CN" dirty="0"/>
              <a:t>——</a:t>
            </a:r>
            <a:r>
              <a:rPr lang="zh-CN" altLang="en-US" dirty="0"/>
              <a:t>实际经济活动</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2022/11/20</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31</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5558265" y="1439426"/>
            <a:ext cx="6501213" cy="4568495"/>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en-US" altLang="zh-CN" sz="2000" dirty="0">
                <a:solidFill>
                  <a:schemeClr val="tx1">
                    <a:lumMod val="75000"/>
                    <a:lumOff val="25000"/>
                  </a:schemeClr>
                </a:solidFill>
              </a:rPr>
              <a:t>2009 </a:t>
            </a:r>
            <a:r>
              <a:rPr lang="zh-CN" altLang="zh-CN" sz="2000" dirty="0">
                <a:solidFill>
                  <a:schemeClr val="tx1">
                    <a:lumMod val="75000"/>
                    <a:lumOff val="25000"/>
                  </a:schemeClr>
                </a:solidFill>
              </a:rPr>
              <a:t>年的刺激性贷款是否会影响中国未来的实际经济活动？用两个实际经济变量取代</a:t>
            </a:r>
            <a:r>
              <a:rPr lang="en-US" altLang="zh-CN" sz="2000" dirty="0">
                <a:solidFill>
                  <a:schemeClr val="tx1">
                    <a:lumMod val="75000"/>
                    <a:lumOff val="25000"/>
                  </a:schemeClr>
                </a:solidFill>
              </a:rPr>
              <a:t>MCB</a:t>
            </a:r>
            <a:r>
              <a:rPr lang="zh-CN" altLang="zh-CN" sz="2000" dirty="0">
                <a:solidFill>
                  <a:schemeClr val="tx1">
                    <a:lumMod val="75000"/>
                    <a:lumOff val="25000"/>
                  </a:schemeClr>
                </a:solidFill>
              </a:rPr>
              <a:t>的因变量</a:t>
            </a:r>
            <a:r>
              <a:rPr lang="zh-CN" altLang="en-US" sz="2000" dirty="0">
                <a:solidFill>
                  <a:schemeClr val="tx1">
                    <a:lumMod val="75000"/>
                    <a:lumOff val="25000"/>
                  </a:schemeClr>
                </a:solidFill>
              </a:rPr>
              <a:t>，表</a:t>
            </a:r>
            <a:r>
              <a:rPr lang="en-US" altLang="zh-CN" sz="2000" dirty="0">
                <a:solidFill>
                  <a:schemeClr val="tx1">
                    <a:lumMod val="75000"/>
                    <a:lumOff val="25000"/>
                  </a:schemeClr>
                </a:solidFill>
              </a:rPr>
              <a:t>8</a:t>
            </a:r>
            <a:r>
              <a:rPr lang="zh-CN" altLang="en-US" sz="2000" dirty="0">
                <a:solidFill>
                  <a:schemeClr val="tx1">
                    <a:lumMod val="75000"/>
                    <a:lumOff val="25000"/>
                  </a:schemeClr>
                </a:solidFill>
              </a:rPr>
              <a:t>报告了回归</a:t>
            </a:r>
            <a:r>
              <a:rPr lang="zh-CN" altLang="zh-CN" sz="2000" dirty="0">
                <a:solidFill>
                  <a:schemeClr val="tx1">
                    <a:lumMod val="75000"/>
                    <a:lumOff val="25000"/>
                  </a:schemeClr>
                </a:solidFill>
              </a:rPr>
              <a:t>结果</a:t>
            </a:r>
            <a:endParaRPr lang="en-US" altLang="zh-CN" sz="2000" dirty="0">
              <a:solidFill>
                <a:schemeClr val="tx1">
                  <a:lumMod val="75000"/>
                  <a:lumOff val="25000"/>
                </a:schemeClr>
              </a:solidFill>
            </a:endParaRPr>
          </a:p>
          <a:p>
            <a:pPr marL="961200" lvl="1" indent="-365760" defTabSz="685800">
              <a:lnSpc>
                <a:spcPct val="120000"/>
              </a:lnSpc>
              <a:spcBef>
                <a:spcPts val="150"/>
              </a:spcBef>
              <a:spcAft>
                <a:spcPts val="300"/>
              </a:spcAft>
              <a:buClr>
                <a:srgbClr val="FF5050"/>
              </a:buClr>
              <a:buFont typeface="Wingdings" panose="05000000000000000000" pitchFamily="2" charset="2"/>
              <a:buChar char=""/>
            </a:pPr>
            <a:r>
              <a:rPr lang="zh-CN" altLang="en-US" sz="1900" dirty="0">
                <a:solidFill>
                  <a:schemeClr val="tx1">
                    <a:lumMod val="75000"/>
                    <a:lumOff val="25000"/>
                  </a:schemeClr>
                </a:solidFill>
              </a:rPr>
              <a:t>当年</a:t>
            </a:r>
            <a:r>
              <a:rPr lang="zh-CN" altLang="zh-CN" sz="1900" dirty="0">
                <a:solidFill>
                  <a:schemeClr val="tx1">
                    <a:lumMod val="75000"/>
                    <a:lumOff val="25000"/>
                  </a:schemeClr>
                </a:solidFill>
              </a:rPr>
              <a:t>人均</a:t>
            </a:r>
            <a:r>
              <a:rPr lang="en-US" altLang="zh-CN" sz="1900" dirty="0">
                <a:solidFill>
                  <a:schemeClr val="tx1">
                    <a:lumMod val="75000"/>
                    <a:lumOff val="25000"/>
                  </a:schemeClr>
                </a:solidFill>
              </a:rPr>
              <a:t>GDP</a:t>
            </a:r>
            <a:r>
              <a:rPr lang="zh-CN" altLang="en-US" sz="1900" dirty="0">
                <a:solidFill>
                  <a:schemeClr val="tx1">
                    <a:lumMod val="75000"/>
                    <a:lumOff val="25000"/>
                  </a:schemeClr>
                </a:solidFill>
              </a:rPr>
              <a:t>和</a:t>
            </a:r>
            <a:r>
              <a:rPr lang="en-US" altLang="zh-CN" sz="1900" dirty="0">
                <a:solidFill>
                  <a:schemeClr val="tx1">
                    <a:lumMod val="75000"/>
                    <a:lumOff val="25000"/>
                  </a:schemeClr>
                </a:solidFill>
              </a:rPr>
              <a:t>2009</a:t>
            </a:r>
            <a:r>
              <a:rPr lang="zh-CN" altLang="zh-CN" sz="1900" dirty="0">
                <a:solidFill>
                  <a:schemeClr val="tx1">
                    <a:lumMod val="75000"/>
                    <a:lumOff val="25000"/>
                  </a:schemeClr>
                </a:solidFill>
              </a:rPr>
              <a:t>年</a:t>
            </a:r>
            <a:r>
              <a:rPr lang="zh-CN" altLang="en-US" sz="1900" dirty="0">
                <a:solidFill>
                  <a:schemeClr val="tx1">
                    <a:lumMod val="75000"/>
                    <a:lumOff val="25000"/>
                  </a:schemeClr>
                </a:solidFill>
              </a:rPr>
              <a:t>人均</a:t>
            </a:r>
            <a:r>
              <a:rPr lang="en-US" altLang="zh-CN" sz="1900" dirty="0">
                <a:solidFill>
                  <a:schemeClr val="tx1">
                    <a:lumMod val="75000"/>
                    <a:lumOff val="25000"/>
                  </a:schemeClr>
                </a:solidFill>
              </a:rPr>
              <a:t>GDP</a:t>
            </a:r>
            <a:r>
              <a:rPr lang="zh-CN" altLang="en-US" sz="1900" dirty="0">
                <a:solidFill>
                  <a:schemeClr val="tx1">
                    <a:lumMod val="75000"/>
                    <a:lumOff val="25000"/>
                  </a:schemeClr>
                </a:solidFill>
              </a:rPr>
              <a:t>之比</a:t>
            </a:r>
            <a:endParaRPr lang="en-US" altLang="zh-CN" sz="1900" dirty="0">
              <a:solidFill>
                <a:schemeClr val="tx1">
                  <a:lumMod val="75000"/>
                  <a:lumOff val="25000"/>
                </a:schemeClr>
              </a:solidFill>
            </a:endParaRPr>
          </a:p>
          <a:p>
            <a:pPr marL="961200" lvl="1" indent="-365760" defTabSz="685800">
              <a:lnSpc>
                <a:spcPct val="120000"/>
              </a:lnSpc>
              <a:spcBef>
                <a:spcPts val="150"/>
              </a:spcBef>
              <a:spcAft>
                <a:spcPts val="300"/>
              </a:spcAft>
              <a:buClr>
                <a:srgbClr val="FF5050"/>
              </a:buClr>
              <a:buFont typeface="Wingdings" panose="05000000000000000000" pitchFamily="2" charset="2"/>
              <a:buChar char=""/>
            </a:pPr>
            <a:r>
              <a:rPr lang="zh-CN" altLang="en-US" sz="1900" dirty="0">
                <a:solidFill>
                  <a:schemeClr val="tx1">
                    <a:lumMod val="75000"/>
                    <a:lumOff val="25000"/>
                  </a:schemeClr>
                </a:solidFill>
              </a:rPr>
              <a:t>当年</a:t>
            </a:r>
            <a:r>
              <a:rPr lang="en-US" altLang="zh-CN" sz="1900" dirty="0">
                <a:solidFill>
                  <a:schemeClr val="tx1">
                    <a:lumMod val="75000"/>
                    <a:lumOff val="25000"/>
                  </a:schemeClr>
                </a:solidFill>
              </a:rPr>
              <a:t>FAI</a:t>
            </a:r>
            <a:r>
              <a:rPr lang="zh-CN" altLang="en-US" sz="1900" dirty="0">
                <a:solidFill>
                  <a:schemeClr val="tx1">
                    <a:lumMod val="75000"/>
                    <a:lumOff val="25000"/>
                  </a:schemeClr>
                </a:solidFill>
              </a:rPr>
              <a:t>（固定资产投资）／</a:t>
            </a:r>
            <a:r>
              <a:rPr lang="en-US" altLang="zh-CN" sz="1900" dirty="0">
                <a:solidFill>
                  <a:schemeClr val="tx1">
                    <a:lumMod val="75000"/>
                    <a:lumOff val="25000"/>
                  </a:schemeClr>
                </a:solidFill>
              </a:rPr>
              <a:t>2009</a:t>
            </a:r>
            <a:r>
              <a:rPr lang="zh-CN" altLang="zh-CN" sz="1900" dirty="0">
                <a:solidFill>
                  <a:schemeClr val="tx1">
                    <a:lumMod val="75000"/>
                    <a:lumOff val="25000"/>
                  </a:schemeClr>
                </a:solidFill>
              </a:rPr>
              <a:t>年的</a:t>
            </a:r>
            <a:r>
              <a:rPr lang="en-US" altLang="zh-CN" sz="1900" dirty="0">
                <a:solidFill>
                  <a:schemeClr val="tx1">
                    <a:lumMod val="75000"/>
                    <a:lumOff val="25000"/>
                  </a:schemeClr>
                </a:solidFill>
              </a:rPr>
              <a:t>GDP</a:t>
            </a: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en-US" altLang="zh-CN" sz="2000" dirty="0">
                <a:solidFill>
                  <a:schemeClr val="tx1">
                    <a:lumMod val="75000"/>
                    <a:lumOff val="25000"/>
                  </a:schemeClr>
                </a:solidFill>
              </a:rPr>
              <a:t>OLS</a:t>
            </a:r>
            <a:r>
              <a:rPr lang="zh-CN" altLang="zh-CN" sz="2000" dirty="0">
                <a:solidFill>
                  <a:schemeClr val="tx1">
                    <a:lumMod val="75000"/>
                    <a:lumOff val="25000"/>
                  </a:schemeClr>
                </a:solidFill>
              </a:rPr>
              <a:t>系数表明，刺激性贷款对这两个指标都有短期</a:t>
            </a:r>
            <a:r>
              <a:rPr lang="zh-CN" altLang="en-US" sz="2000" dirty="0">
                <a:solidFill>
                  <a:schemeClr val="tx1">
                    <a:lumMod val="75000"/>
                    <a:lumOff val="25000"/>
                  </a:schemeClr>
                </a:solidFill>
              </a:rPr>
              <a:t>积极</a:t>
            </a:r>
            <a:r>
              <a:rPr lang="zh-CN" altLang="zh-CN" sz="2000" dirty="0">
                <a:solidFill>
                  <a:schemeClr val="tx1">
                    <a:lumMod val="75000"/>
                    <a:lumOff val="25000"/>
                  </a:schemeClr>
                </a:solidFill>
              </a:rPr>
              <a:t>影响</a:t>
            </a:r>
            <a:r>
              <a:rPr lang="zh-CN" altLang="en-US" sz="2000" dirty="0">
                <a:solidFill>
                  <a:schemeClr val="tx1">
                    <a:lumMod val="75000"/>
                    <a:lumOff val="25000"/>
                  </a:schemeClr>
                </a:solidFill>
              </a:rPr>
              <a:t>；但</a:t>
            </a:r>
            <a:r>
              <a:rPr lang="zh-CN" altLang="zh-CN" sz="2000" dirty="0">
                <a:solidFill>
                  <a:schemeClr val="tx1">
                    <a:lumMod val="75000"/>
                    <a:lumOff val="25000"/>
                  </a:schemeClr>
                </a:solidFill>
              </a:rPr>
              <a:t>根据</a:t>
            </a:r>
            <a:r>
              <a:rPr lang="en-US" altLang="zh-CN" sz="2000" dirty="0">
                <a:solidFill>
                  <a:schemeClr val="tx1">
                    <a:lumMod val="75000"/>
                    <a:lumOff val="25000"/>
                  </a:schemeClr>
                </a:solidFill>
              </a:rPr>
              <a:t>IV</a:t>
            </a:r>
            <a:r>
              <a:rPr lang="zh-CN" altLang="zh-CN" sz="2000" dirty="0">
                <a:solidFill>
                  <a:schemeClr val="tx1">
                    <a:lumMod val="75000"/>
                    <a:lumOff val="25000"/>
                  </a:schemeClr>
                </a:solidFill>
              </a:rPr>
              <a:t>估计，</a:t>
            </a:r>
            <a:r>
              <a:rPr lang="en-US" altLang="zh-CN" sz="2000" dirty="0">
                <a:solidFill>
                  <a:schemeClr val="tx1">
                    <a:lumMod val="75000"/>
                    <a:lumOff val="25000"/>
                  </a:schemeClr>
                </a:solidFill>
              </a:rPr>
              <a:t>2009</a:t>
            </a:r>
            <a:r>
              <a:rPr lang="zh-CN" altLang="zh-CN" sz="2000" dirty="0">
                <a:solidFill>
                  <a:schemeClr val="tx1">
                    <a:lumMod val="75000"/>
                    <a:lumOff val="25000"/>
                  </a:schemeClr>
                </a:solidFill>
              </a:rPr>
              <a:t>年的刺激性贷款对未来所有年份人均</a:t>
            </a:r>
            <a:r>
              <a:rPr lang="en-US" altLang="zh-CN" sz="2000" dirty="0">
                <a:solidFill>
                  <a:schemeClr val="tx1">
                    <a:lumMod val="75000"/>
                    <a:lumOff val="25000"/>
                  </a:schemeClr>
                </a:solidFill>
              </a:rPr>
              <a:t>GDP</a:t>
            </a:r>
            <a:r>
              <a:rPr lang="zh-CN" altLang="en-US" sz="2000" dirty="0">
                <a:solidFill>
                  <a:schemeClr val="tx1">
                    <a:lumMod val="75000"/>
                    <a:lumOff val="25000"/>
                  </a:schemeClr>
                </a:solidFill>
              </a:rPr>
              <a:t>有显著</a:t>
            </a:r>
            <a:r>
              <a:rPr lang="zh-CN" altLang="zh-CN" sz="2000" dirty="0">
                <a:solidFill>
                  <a:schemeClr val="tx1">
                    <a:lumMod val="75000"/>
                    <a:lumOff val="25000"/>
                  </a:schemeClr>
                </a:solidFill>
              </a:rPr>
              <a:t>影响，但对</a:t>
            </a:r>
            <a:r>
              <a:rPr lang="en-US" altLang="zh-CN" sz="2000" dirty="0">
                <a:solidFill>
                  <a:schemeClr val="tx1">
                    <a:lumMod val="75000"/>
                    <a:lumOff val="25000"/>
                  </a:schemeClr>
                </a:solidFill>
              </a:rPr>
              <a:t>FAI</a:t>
            </a:r>
            <a:r>
              <a:rPr lang="zh-CN" altLang="zh-CN" sz="2000" dirty="0">
                <a:solidFill>
                  <a:schemeClr val="tx1">
                    <a:lumMod val="75000"/>
                    <a:lumOff val="25000"/>
                  </a:schemeClr>
                </a:solidFill>
              </a:rPr>
              <a:t>影响不</a:t>
            </a:r>
            <a:r>
              <a:rPr lang="zh-CN" altLang="en-US" sz="2000" dirty="0">
                <a:solidFill>
                  <a:schemeClr val="tx1">
                    <a:lumMod val="75000"/>
                    <a:lumOff val="25000"/>
                  </a:schemeClr>
                </a:solidFill>
              </a:rPr>
              <a:t>显著</a:t>
            </a:r>
            <a:endParaRPr lang="en-US" altLang="zh-CN" sz="20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000" dirty="0">
                <a:solidFill>
                  <a:schemeClr val="tx1">
                    <a:lumMod val="75000"/>
                    <a:lumOff val="25000"/>
                  </a:schemeClr>
                </a:solidFill>
              </a:rPr>
              <a:t>结果表明，中国在</a:t>
            </a:r>
            <a:r>
              <a:rPr lang="en-US" altLang="zh-CN" sz="2000" dirty="0">
                <a:solidFill>
                  <a:schemeClr val="tx1">
                    <a:lumMod val="75000"/>
                    <a:lumOff val="25000"/>
                  </a:schemeClr>
                </a:solidFill>
              </a:rPr>
              <a:t>2009</a:t>
            </a:r>
            <a:r>
              <a:rPr lang="zh-CN" altLang="zh-CN" sz="2000" dirty="0">
                <a:solidFill>
                  <a:schemeClr val="tx1">
                    <a:lumMod val="75000"/>
                    <a:lumOff val="25000"/>
                  </a:schemeClr>
                </a:solidFill>
              </a:rPr>
              <a:t>年的刺激性贷款对未来的实际经济增长有积极的影响。这与时间序列证据相一致</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中国的</a:t>
            </a:r>
            <a:r>
              <a:rPr lang="en-US" altLang="zh-CN" sz="2000" dirty="0">
                <a:solidFill>
                  <a:schemeClr val="tx1">
                    <a:lumMod val="75000"/>
                    <a:lumOff val="25000"/>
                  </a:schemeClr>
                </a:solidFill>
              </a:rPr>
              <a:t>GDP</a:t>
            </a:r>
            <a:r>
              <a:rPr lang="zh-CN" altLang="zh-CN" sz="2000" dirty="0">
                <a:solidFill>
                  <a:schemeClr val="tx1">
                    <a:lumMod val="75000"/>
                    <a:lumOff val="25000"/>
                  </a:schemeClr>
                </a:solidFill>
              </a:rPr>
              <a:t>增长在</a:t>
            </a:r>
            <a:r>
              <a:rPr lang="en-US" altLang="zh-CN" sz="2000" dirty="0">
                <a:solidFill>
                  <a:schemeClr val="tx1">
                    <a:lumMod val="75000"/>
                    <a:lumOff val="25000"/>
                  </a:schemeClr>
                </a:solidFill>
              </a:rPr>
              <a:t>2009</a:t>
            </a:r>
            <a:r>
              <a:rPr lang="zh-CN" altLang="zh-CN" sz="2000" dirty="0">
                <a:solidFill>
                  <a:schemeClr val="tx1">
                    <a:lumMod val="75000"/>
                    <a:lumOff val="25000"/>
                  </a:schemeClr>
                </a:solidFill>
              </a:rPr>
              <a:t>年第四季度恢复到</a:t>
            </a:r>
            <a:r>
              <a:rPr lang="en-US" altLang="zh-CN" sz="2000" dirty="0">
                <a:solidFill>
                  <a:schemeClr val="tx1">
                    <a:lumMod val="75000"/>
                    <a:lumOff val="25000"/>
                  </a:schemeClr>
                </a:solidFill>
              </a:rPr>
              <a:t>11.9%</a:t>
            </a:r>
            <a:endParaRPr lang="zh-CN" altLang="zh-CN" sz="2000" dirty="0">
              <a:solidFill>
                <a:schemeClr val="tx1">
                  <a:lumMod val="75000"/>
                  <a:lumOff val="25000"/>
                </a:schemeClr>
              </a:solidFill>
            </a:endParaRPr>
          </a:p>
        </p:txBody>
      </p:sp>
      <p:pic>
        <p:nvPicPr>
          <p:cNvPr id="10" name="图片 9">
            <a:extLst>
              <a:ext uri="{FF2B5EF4-FFF2-40B4-BE49-F238E27FC236}">
                <a16:creationId xmlns:a16="http://schemas.microsoft.com/office/drawing/2014/main" id="{AE59D46C-53A2-304C-AEB9-1C3824B00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237" y="987556"/>
            <a:ext cx="4490094" cy="5510933"/>
          </a:xfrm>
          <a:prstGeom prst="rect">
            <a:avLst/>
          </a:prstGeom>
        </p:spPr>
      </p:pic>
      <p:sp>
        <p:nvSpPr>
          <p:cNvPr id="12" name="矩形 11">
            <a:extLst>
              <a:ext uri="{FF2B5EF4-FFF2-40B4-BE49-F238E27FC236}">
                <a16:creationId xmlns:a16="http://schemas.microsoft.com/office/drawing/2014/main" id="{A7653C9B-4536-054D-9279-8C307B9C422D}"/>
              </a:ext>
            </a:extLst>
          </p:cNvPr>
          <p:cNvSpPr/>
          <p:nvPr/>
        </p:nvSpPr>
        <p:spPr>
          <a:xfrm>
            <a:off x="2093842" y="3498574"/>
            <a:ext cx="702367" cy="1033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3069D14D-3416-F946-AB1D-5E1CCD414560}"/>
              </a:ext>
            </a:extLst>
          </p:cNvPr>
          <p:cNvSpPr/>
          <p:nvPr/>
        </p:nvSpPr>
        <p:spPr>
          <a:xfrm>
            <a:off x="3678086" y="3498574"/>
            <a:ext cx="702367" cy="1033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FB6698E-4F45-2F4E-BB50-6274B49E196F}"/>
              </a:ext>
            </a:extLst>
          </p:cNvPr>
          <p:cNvSpPr/>
          <p:nvPr/>
        </p:nvSpPr>
        <p:spPr>
          <a:xfrm>
            <a:off x="2905850" y="3498575"/>
            <a:ext cx="658986" cy="103366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schemeClr val="accent1"/>
              </a:solidFill>
            </a:endParaRPr>
          </a:p>
        </p:txBody>
      </p:sp>
      <p:sp>
        <p:nvSpPr>
          <p:cNvPr id="15" name="矩形 14">
            <a:extLst>
              <a:ext uri="{FF2B5EF4-FFF2-40B4-BE49-F238E27FC236}">
                <a16:creationId xmlns:a16="http://schemas.microsoft.com/office/drawing/2014/main" id="{20372DCB-3AF1-484F-9A55-D2C11F91CBC2}"/>
              </a:ext>
            </a:extLst>
          </p:cNvPr>
          <p:cNvSpPr/>
          <p:nvPr/>
        </p:nvSpPr>
        <p:spPr>
          <a:xfrm>
            <a:off x="4512975" y="3498574"/>
            <a:ext cx="658986" cy="103366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schemeClr val="accent1"/>
              </a:solidFill>
            </a:endParaRPr>
          </a:p>
        </p:txBody>
      </p:sp>
    </p:spTree>
    <p:extLst>
      <p:ext uri="{BB962C8B-B14F-4D97-AF65-F5344CB8AC3E}">
        <p14:creationId xmlns:p14="http://schemas.microsoft.com/office/powerpoint/2010/main" val="1694374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05762-97E6-F746-B53F-84495A7C6658}"/>
              </a:ext>
            </a:extLst>
          </p:cNvPr>
          <p:cNvSpPr>
            <a:spLocks noGrp="1"/>
          </p:cNvSpPr>
          <p:nvPr>
            <p:ph type="title"/>
          </p:nvPr>
        </p:nvSpPr>
        <p:spPr/>
        <p:txBody>
          <a:bodyPr/>
          <a:lstStyle/>
          <a:p>
            <a:r>
              <a:rPr lang="zh-CN" altLang="en-US" dirty="0"/>
              <a:t>四、实证设计</a:t>
            </a:r>
            <a:r>
              <a:rPr lang="en-US" altLang="zh-CN" dirty="0"/>
              <a:t>——</a:t>
            </a:r>
            <a:r>
              <a:rPr lang="zh-CN" altLang="en-US" dirty="0"/>
              <a:t>与中国影子银行的联系之信托贷款角度</a:t>
            </a:r>
            <a:endParaRPr kumimoji="1" lang="zh-CN" altLang="en-US" dirty="0"/>
          </a:p>
        </p:txBody>
      </p:sp>
      <p:sp>
        <p:nvSpPr>
          <p:cNvPr id="3" name="内容占位符 2">
            <a:extLst>
              <a:ext uri="{FF2B5EF4-FFF2-40B4-BE49-F238E27FC236}">
                <a16:creationId xmlns:a16="http://schemas.microsoft.com/office/drawing/2014/main" id="{D27F690C-6F5B-ED4D-8E5A-A9D8115785C4}"/>
              </a:ext>
            </a:extLst>
          </p:cNvPr>
          <p:cNvSpPr>
            <a:spLocks noGrp="1"/>
          </p:cNvSpPr>
          <p:nvPr>
            <p:ph idx="1"/>
          </p:nvPr>
        </p:nvSpPr>
        <p:spPr>
          <a:xfrm>
            <a:off x="7023652" y="1478240"/>
            <a:ext cx="4582602" cy="4490868"/>
          </a:xfrm>
        </p:spPr>
        <p:txBody>
          <a:bodyPr>
            <a:normAutofit/>
          </a:bodyPr>
          <a:lstStyle/>
          <a:p>
            <a:r>
              <a:rPr lang="zh-CN" altLang="en-US" sz="2400" dirty="0"/>
              <a:t>将城投债与两种主要的影子银行类型（信托贷款和理财产品）联系在一起，从而形成了系统性的分析视角</a:t>
            </a:r>
            <a:endParaRPr lang="en-US" altLang="zh-CN" sz="2400" dirty="0"/>
          </a:p>
          <a:p>
            <a:r>
              <a:rPr lang="zh-CN" altLang="zh-CN" sz="2400" dirty="0"/>
              <a:t>图</a:t>
            </a:r>
            <a:r>
              <a:rPr lang="en-US" altLang="zh-CN" sz="2400" dirty="0"/>
              <a:t>6</a:t>
            </a:r>
            <a:r>
              <a:rPr lang="zh-CN" altLang="zh-CN" sz="2400" dirty="0"/>
              <a:t>中</a:t>
            </a:r>
            <a:r>
              <a:rPr lang="zh-CN" altLang="en-US" sz="2400" dirty="0"/>
              <a:t>面板</a:t>
            </a:r>
            <a:r>
              <a:rPr lang="en-US" altLang="zh-CN" sz="2400" dirty="0"/>
              <a:t>A</a:t>
            </a:r>
            <a:r>
              <a:rPr lang="zh-CN" altLang="en-US" sz="2400" dirty="0"/>
              <a:t>表明，信托贷款和理财产品在</a:t>
            </a:r>
            <a:r>
              <a:rPr lang="en-US" altLang="zh-CN" sz="2400" dirty="0"/>
              <a:t>2012</a:t>
            </a:r>
            <a:r>
              <a:rPr lang="zh-CN" altLang="en-US" sz="2400" dirty="0"/>
              <a:t>年开始快速发展，增速超过了</a:t>
            </a:r>
            <a:r>
              <a:rPr lang="en" altLang="zh-CN" sz="2400" dirty="0"/>
              <a:t>GDP</a:t>
            </a:r>
            <a:r>
              <a:rPr lang="zh-CN" altLang="en-US" sz="2400" dirty="0"/>
              <a:t>增速。同时期，政府的非贷款债务占比逐年攀升</a:t>
            </a:r>
            <a:endParaRPr lang="en-US" altLang="zh-CN" sz="2400" dirty="0"/>
          </a:p>
          <a:p>
            <a:endParaRPr kumimoji="1" lang="zh-CN" altLang="en-US" dirty="0"/>
          </a:p>
        </p:txBody>
      </p:sp>
      <p:sp>
        <p:nvSpPr>
          <p:cNvPr id="4" name="日期占位符 3">
            <a:extLst>
              <a:ext uri="{FF2B5EF4-FFF2-40B4-BE49-F238E27FC236}">
                <a16:creationId xmlns:a16="http://schemas.microsoft.com/office/drawing/2014/main" id="{B59BE556-3E06-3B43-830F-0378166AB6BE}"/>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69A15998-FE45-F841-9B4F-9467445AB426}"/>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D9DC0190-CFFA-714F-9144-9045D7553A32}"/>
              </a:ext>
            </a:extLst>
          </p:cNvPr>
          <p:cNvSpPr>
            <a:spLocks noGrp="1"/>
          </p:cNvSpPr>
          <p:nvPr>
            <p:ph type="sldNum" sz="quarter" idx="12"/>
          </p:nvPr>
        </p:nvSpPr>
        <p:spPr/>
        <p:txBody>
          <a:bodyPr/>
          <a:lstStyle/>
          <a:p>
            <a:fld id="{03C3F5E1-8BEB-46F8-B0C6-3051342B5E98}" type="slidenum">
              <a:rPr lang="en-US" smtClean="0"/>
              <a:pPr/>
              <a:t>32</a:t>
            </a:fld>
            <a:endParaRPr lang="en-US" dirty="0"/>
          </a:p>
        </p:txBody>
      </p:sp>
      <p:pic>
        <p:nvPicPr>
          <p:cNvPr id="7" name="图片 6">
            <a:extLst>
              <a:ext uri="{FF2B5EF4-FFF2-40B4-BE49-F238E27FC236}">
                <a16:creationId xmlns:a16="http://schemas.microsoft.com/office/drawing/2014/main" id="{5C0567A8-8B1C-3841-A903-A197CCAC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01" y="1378226"/>
            <a:ext cx="6554194" cy="4230529"/>
          </a:xfrm>
          <a:prstGeom prst="rect">
            <a:avLst/>
          </a:prstGeom>
        </p:spPr>
      </p:pic>
      <p:sp>
        <p:nvSpPr>
          <p:cNvPr id="8" name="矩形 7">
            <a:extLst>
              <a:ext uri="{FF2B5EF4-FFF2-40B4-BE49-F238E27FC236}">
                <a16:creationId xmlns:a16="http://schemas.microsoft.com/office/drawing/2014/main" id="{BA234068-CEBA-E94E-8885-0149DC2EF71E}"/>
              </a:ext>
            </a:extLst>
          </p:cNvPr>
          <p:cNvSpPr/>
          <p:nvPr/>
        </p:nvSpPr>
        <p:spPr>
          <a:xfrm>
            <a:off x="4592487" y="3578088"/>
            <a:ext cx="1901077" cy="128546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schemeClr val="accent1"/>
              </a:solidFill>
            </a:endParaRPr>
          </a:p>
        </p:txBody>
      </p:sp>
    </p:spTree>
    <p:extLst>
      <p:ext uri="{BB962C8B-B14F-4D97-AF65-F5344CB8AC3E}">
        <p14:creationId xmlns:p14="http://schemas.microsoft.com/office/powerpoint/2010/main" val="3322170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lstStyle/>
          <a:p>
            <a:r>
              <a:rPr lang="zh-CN" altLang="en-US" dirty="0"/>
              <a:t>四、实证设计</a:t>
            </a:r>
            <a:r>
              <a:rPr lang="en-US" altLang="zh-CN" dirty="0"/>
              <a:t>——</a:t>
            </a:r>
            <a:r>
              <a:rPr lang="zh-CN" altLang="en-US" dirty="0"/>
              <a:t>与中国影子银行的联系之信托贷款角度</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2022/11/26</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33</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6226174" y="1459818"/>
            <a:ext cx="5499652" cy="4588372"/>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由于委托贷款的比重远高于信托贷款，同时信托贷款的地域统计以注册地为准，因此文章通过对</a:t>
            </a:r>
            <a:r>
              <a:rPr lang="zh-CN" altLang="en-US" sz="2200" b="1" dirty="0">
                <a:solidFill>
                  <a:schemeClr val="tx1">
                    <a:lumMod val="75000"/>
                    <a:lumOff val="25000"/>
                  </a:schemeClr>
                </a:solidFill>
              </a:rPr>
              <a:t>委托贷款</a:t>
            </a:r>
            <a:r>
              <a:rPr lang="zh-CN" altLang="en-US" sz="2200" dirty="0">
                <a:solidFill>
                  <a:schemeClr val="tx1">
                    <a:lumMod val="75000"/>
                    <a:lumOff val="25000"/>
                  </a:schemeClr>
                </a:solidFill>
              </a:rPr>
              <a:t>做截面回归</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表</a:t>
            </a:r>
            <a:r>
              <a:rPr lang="en-US" altLang="zh-CN" sz="2200" dirty="0">
                <a:solidFill>
                  <a:schemeClr val="tx1">
                    <a:lumMod val="75000"/>
                    <a:lumOff val="25000"/>
                  </a:schemeClr>
                </a:solidFill>
              </a:rPr>
              <a:t>9</a:t>
            </a:r>
            <a:r>
              <a:rPr lang="zh-CN" altLang="zh-CN" sz="2200" dirty="0">
                <a:solidFill>
                  <a:schemeClr val="tx1">
                    <a:lumMod val="75000"/>
                    <a:lumOff val="25000"/>
                  </a:schemeClr>
                </a:solidFill>
              </a:rPr>
              <a:t>的第</a:t>
            </a:r>
            <a:r>
              <a:rPr lang="en-US" altLang="zh-CN" sz="2200" dirty="0">
                <a:solidFill>
                  <a:schemeClr val="tx1">
                    <a:lumMod val="75000"/>
                    <a:lumOff val="25000"/>
                  </a:schemeClr>
                </a:solidFill>
              </a:rPr>
              <a:t>(1)</a:t>
            </a:r>
            <a:r>
              <a:rPr lang="zh-CN" altLang="zh-CN" sz="2200" dirty="0">
                <a:solidFill>
                  <a:schemeClr val="tx1">
                    <a:lumMod val="75000"/>
                    <a:lumOff val="25000"/>
                  </a:schemeClr>
                </a:solidFill>
              </a:rPr>
              <a:t>和</a:t>
            </a:r>
            <a:r>
              <a:rPr lang="en-US" altLang="zh-CN" sz="2200" dirty="0">
                <a:solidFill>
                  <a:schemeClr val="tx1">
                    <a:lumMod val="75000"/>
                    <a:lumOff val="25000"/>
                  </a:schemeClr>
                </a:solidFill>
              </a:rPr>
              <a:t>(2)</a:t>
            </a:r>
            <a:r>
              <a:rPr lang="zh-CN" altLang="zh-CN" sz="2200" dirty="0">
                <a:solidFill>
                  <a:schemeClr val="tx1">
                    <a:lumMod val="75000"/>
                    <a:lumOff val="25000"/>
                  </a:schemeClr>
                </a:solidFill>
              </a:rPr>
              <a:t>栏以及第</a:t>
            </a:r>
            <a:r>
              <a:rPr lang="en-US" altLang="zh-CN" sz="2200" dirty="0">
                <a:solidFill>
                  <a:schemeClr val="tx1">
                    <a:lumMod val="75000"/>
                    <a:lumOff val="25000"/>
                  </a:schemeClr>
                </a:solidFill>
              </a:rPr>
              <a:t>(3)</a:t>
            </a:r>
            <a:r>
              <a:rPr lang="zh-CN" altLang="zh-CN" sz="2200" dirty="0">
                <a:solidFill>
                  <a:schemeClr val="tx1">
                    <a:lumMod val="75000"/>
                    <a:lumOff val="25000"/>
                  </a:schemeClr>
                </a:solidFill>
              </a:rPr>
              <a:t>和</a:t>
            </a:r>
            <a:r>
              <a:rPr lang="en-US" altLang="zh-CN" sz="2200" dirty="0">
                <a:solidFill>
                  <a:schemeClr val="tx1">
                    <a:lumMod val="75000"/>
                    <a:lumOff val="25000"/>
                  </a:schemeClr>
                </a:solidFill>
              </a:rPr>
              <a:t>(4)</a:t>
            </a:r>
            <a:r>
              <a:rPr lang="zh-CN" altLang="zh-CN" sz="2200" dirty="0">
                <a:solidFill>
                  <a:schemeClr val="tx1">
                    <a:lumMod val="75000"/>
                    <a:lumOff val="25000"/>
                  </a:schemeClr>
                </a:solidFill>
              </a:rPr>
              <a:t>栏分别报告了带有预刺激和同步控制的</a:t>
            </a:r>
            <a:r>
              <a:rPr lang="en-US" altLang="zh-CN" sz="2200" dirty="0">
                <a:solidFill>
                  <a:schemeClr val="tx1">
                    <a:lumMod val="75000"/>
                    <a:lumOff val="25000"/>
                  </a:schemeClr>
                </a:solidFill>
              </a:rPr>
              <a:t>OLS</a:t>
            </a:r>
            <a:r>
              <a:rPr lang="zh-CN" altLang="zh-CN" sz="2200" dirty="0">
                <a:solidFill>
                  <a:schemeClr val="tx1">
                    <a:lumMod val="75000"/>
                    <a:lumOff val="25000"/>
                  </a:schemeClr>
                </a:solidFill>
              </a:rPr>
              <a:t>和</a:t>
            </a:r>
            <a:r>
              <a:rPr lang="en-US" altLang="zh-CN" sz="2200" dirty="0">
                <a:solidFill>
                  <a:schemeClr val="tx1">
                    <a:lumMod val="75000"/>
                    <a:lumOff val="25000"/>
                  </a:schemeClr>
                </a:solidFill>
              </a:rPr>
              <a:t>IV</a:t>
            </a:r>
            <a:r>
              <a:rPr lang="zh-CN" altLang="zh-CN" sz="2200" dirty="0">
                <a:solidFill>
                  <a:schemeClr val="tx1">
                    <a:lumMod val="75000"/>
                    <a:lumOff val="25000"/>
                  </a:schemeClr>
                </a:solidFill>
              </a:rPr>
              <a:t>回归的结果</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结果显示，</a:t>
            </a:r>
            <a:r>
              <a:rPr lang="en-US" altLang="zh-CN" sz="2200" dirty="0">
                <a:solidFill>
                  <a:schemeClr val="tx1">
                    <a:lumMod val="75000"/>
                    <a:lumOff val="25000"/>
                  </a:schemeClr>
                </a:solidFill>
              </a:rPr>
              <a:t>2009</a:t>
            </a:r>
            <a:r>
              <a:rPr lang="zh-CN" altLang="en-US" sz="2200" dirty="0">
                <a:solidFill>
                  <a:schemeClr val="tx1">
                    <a:lumMod val="75000"/>
                    <a:lumOff val="25000"/>
                  </a:schemeClr>
                </a:solidFill>
              </a:rPr>
              <a:t>年刺激力度更大的省份随后的委托贷款增加也会越多</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而</a:t>
            </a:r>
            <a:r>
              <a:rPr lang="en-US" altLang="zh-CN" sz="2200" dirty="0">
                <a:solidFill>
                  <a:schemeClr val="tx1">
                    <a:lumMod val="75000"/>
                    <a:lumOff val="25000"/>
                  </a:schemeClr>
                </a:solidFill>
              </a:rPr>
              <a:t>2015</a:t>
            </a:r>
            <a:r>
              <a:rPr lang="zh-CN" altLang="en-US" sz="2200" dirty="0">
                <a:solidFill>
                  <a:schemeClr val="tx1">
                    <a:lumMod val="75000"/>
                    <a:lumOff val="25000"/>
                  </a:schemeClr>
                </a:solidFill>
              </a:rPr>
              <a:t>年以后由于监管加强，这一作用消失。使用其他年份的超额贷款作安慰剂检验则得不到这一结果</a:t>
            </a:r>
            <a:endParaRPr lang="zh-CN" altLang="zh-CN" sz="2200" dirty="0">
              <a:solidFill>
                <a:schemeClr val="tx1">
                  <a:lumMod val="75000"/>
                  <a:lumOff val="25000"/>
                </a:schemeClr>
              </a:solidFill>
            </a:endParaRPr>
          </a:p>
        </p:txBody>
      </p:sp>
      <p:pic>
        <p:nvPicPr>
          <p:cNvPr id="8" name="图片 7">
            <a:extLst>
              <a:ext uri="{FF2B5EF4-FFF2-40B4-BE49-F238E27FC236}">
                <a16:creationId xmlns:a16="http://schemas.microsoft.com/office/drawing/2014/main" id="{AFB00059-DCFE-884F-9F71-C85CC630864E}"/>
              </a:ext>
            </a:extLst>
          </p:cNvPr>
          <p:cNvPicPr/>
          <p:nvPr/>
        </p:nvPicPr>
        <p:blipFill rotWithShape="1">
          <a:blip r:embed="rId3">
            <a:extLst>
              <a:ext uri="{28A0092B-C50C-407E-A947-70E740481C1C}">
                <a14:useLocalDpi xmlns:a14="http://schemas.microsoft.com/office/drawing/2010/main" val="0"/>
              </a:ext>
            </a:extLst>
          </a:blip>
          <a:srcRect r="40385"/>
          <a:stretch/>
        </p:blipFill>
        <p:spPr>
          <a:xfrm>
            <a:off x="67924" y="1306967"/>
            <a:ext cx="5898719" cy="4741223"/>
          </a:xfrm>
          <a:prstGeom prst="rect">
            <a:avLst/>
          </a:prstGeom>
        </p:spPr>
      </p:pic>
    </p:spTree>
    <p:extLst>
      <p:ext uri="{BB962C8B-B14F-4D97-AF65-F5344CB8AC3E}">
        <p14:creationId xmlns:p14="http://schemas.microsoft.com/office/powerpoint/2010/main" val="3188171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lstStyle/>
          <a:p>
            <a:r>
              <a:rPr lang="zh-CN" altLang="en-US" dirty="0"/>
              <a:t>四、实证设计</a:t>
            </a:r>
            <a:r>
              <a:rPr lang="en-US" altLang="zh-CN" dirty="0"/>
              <a:t>——</a:t>
            </a:r>
            <a:r>
              <a:rPr lang="zh-CN" altLang="en-US" dirty="0"/>
              <a:t>与中国影子银行的联系之理财角度</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2022/11/26</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34</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6896161" y="1407785"/>
            <a:ext cx="5017544" cy="4744825"/>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银行理财产品经常是城投债的买方</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图</a:t>
            </a:r>
            <a:r>
              <a:rPr lang="en-US" altLang="zh-CN" sz="2200" dirty="0">
                <a:solidFill>
                  <a:schemeClr val="tx1">
                    <a:lumMod val="75000"/>
                    <a:lumOff val="25000"/>
                  </a:schemeClr>
                </a:solidFill>
              </a:rPr>
              <a:t>7</a:t>
            </a:r>
            <a:r>
              <a:rPr lang="zh-CN" altLang="zh-CN" sz="2200" dirty="0">
                <a:solidFill>
                  <a:schemeClr val="tx1">
                    <a:lumMod val="75000"/>
                    <a:lumOff val="25000"/>
                  </a:schemeClr>
                </a:solidFill>
              </a:rPr>
              <a:t>显示</a:t>
            </a:r>
            <a:r>
              <a:rPr lang="zh-CN" altLang="en-US" sz="2200" dirty="0">
                <a:solidFill>
                  <a:schemeClr val="tx1">
                    <a:lumMod val="75000"/>
                    <a:lumOff val="25000"/>
                  </a:schemeClr>
                </a:solidFill>
              </a:rPr>
              <a:t>：</a:t>
            </a:r>
            <a:endParaRPr lang="en-US" altLang="zh-CN" sz="2200" dirty="0">
              <a:solidFill>
                <a:schemeClr val="tx1">
                  <a:lumMod val="75000"/>
                  <a:lumOff val="25000"/>
                </a:schemeClr>
              </a:solidFill>
            </a:endParaRPr>
          </a:p>
          <a:p>
            <a:pPr marL="961200" lvl="1" indent="-365760" defTabSz="685800">
              <a:lnSpc>
                <a:spcPct val="120000"/>
              </a:lnSpc>
              <a:spcBef>
                <a:spcPts val="150"/>
              </a:spcBef>
              <a:spcAft>
                <a:spcPts val="300"/>
              </a:spcAft>
              <a:buClr>
                <a:srgbClr val="FF5050"/>
              </a:buClr>
              <a:buSzPct val="100000"/>
              <a:buFont typeface="Wingdings" panose="05000000000000000000" pitchFamily="2" charset="2"/>
              <a:buChar char=""/>
            </a:pPr>
            <a:r>
              <a:rPr lang="zh-CN" altLang="en-US" sz="2200" dirty="0">
                <a:solidFill>
                  <a:schemeClr val="tx1">
                    <a:lumMod val="75000"/>
                    <a:lumOff val="25000"/>
                  </a:schemeClr>
                </a:solidFill>
              </a:rPr>
              <a:t>理财产品</a:t>
            </a:r>
            <a:r>
              <a:rPr lang="zh-CN" altLang="zh-CN" sz="2200" dirty="0">
                <a:solidFill>
                  <a:schemeClr val="tx1">
                    <a:lumMod val="75000"/>
                    <a:lumOff val="25000"/>
                  </a:schemeClr>
                </a:solidFill>
              </a:rPr>
              <a:t>主要投资于</a:t>
            </a:r>
            <a:r>
              <a:rPr lang="en-US" altLang="zh-CN" sz="2200" dirty="0">
                <a:solidFill>
                  <a:schemeClr val="tx1">
                    <a:lumMod val="75000"/>
                    <a:lumOff val="25000"/>
                  </a:schemeClr>
                </a:solidFill>
              </a:rPr>
              <a:t>AA-</a:t>
            </a:r>
            <a:r>
              <a:rPr lang="zh-CN" altLang="zh-CN" sz="2200" dirty="0">
                <a:solidFill>
                  <a:schemeClr val="tx1">
                    <a:lumMod val="75000"/>
                    <a:lumOff val="25000"/>
                  </a:schemeClr>
                </a:solidFill>
              </a:rPr>
              <a:t>以上评级的</a:t>
            </a:r>
            <a:r>
              <a:rPr lang="zh-CN" altLang="en-US" sz="2200" dirty="0">
                <a:solidFill>
                  <a:schemeClr val="tx1">
                    <a:lumMod val="75000"/>
                    <a:lumOff val="25000"/>
                  </a:schemeClr>
                </a:solidFill>
              </a:rPr>
              <a:t>城投债</a:t>
            </a:r>
            <a:endParaRPr lang="en-US" altLang="zh-CN" sz="2200" dirty="0">
              <a:solidFill>
                <a:schemeClr val="tx1">
                  <a:lumMod val="75000"/>
                  <a:lumOff val="25000"/>
                </a:schemeClr>
              </a:solidFill>
            </a:endParaRPr>
          </a:p>
          <a:p>
            <a:pPr marL="961200" lvl="1" indent="-365760" defTabSz="685800">
              <a:lnSpc>
                <a:spcPct val="120000"/>
              </a:lnSpc>
              <a:spcBef>
                <a:spcPts val="150"/>
              </a:spcBef>
              <a:spcAft>
                <a:spcPts val="300"/>
              </a:spcAft>
              <a:buClr>
                <a:srgbClr val="FF5050"/>
              </a:buClr>
              <a:buSzPct val="100000"/>
              <a:buFont typeface="Wingdings" panose="05000000000000000000" pitchFamily="2" charset="2"/>
              <a:buChar char=""/>
            </a:pPr>
            <a:r>
              <a:rPr lang="zh-CN" altLang="zh-CN" sz="2200" dirty="0">
                <a:solidFill>
                  <a:schemeClr val="tx1">
                    <a:lumMod val="75000"/>
                    <a:lumOff val="25000"/>
                  </a:schemeClr>
                </a:solidFill>
              </a:rPr>
              <a:t>到</a:t>
            </a:r>
            <a:r>
              <a:rPr lang="en-US" altLang="zh-CN" sz="2200" dirty="0">
                <a:solidFill>
                  <a:schemeClr val="tx1">
                    <a:lumMod val="75000"/>
                    <a:lumOff val="25000"/>
                  </a:schemeClr>
                </a:solidFill>
              </a:rPr>
              <a:t>2014</a:t>
            </a:r>
            <a:r>
              <a:rPr lang="zh-CN" altLang="zh-CN" sz="2200" dirty="0">
                <a:solidFill>
                  <a:schemeClr val="tx1">
                    <a:lumMod val="75000"/>
                    <a:lumOff val="25000"/>
                  </a:schemeClr>
                </a:solidFill>
              </a:rPr>
              <a:t>年底，约</a:t>
            </a:r>
            <a:r>
              <a:rPr lang="en-US" altLang="zh-CN" sz="2200" dirty="0">
                <a:solidFill>
                  <a:schemeClr val="tx1">
                    <a:lumMod val="75000"/>
                    <a:lumOff val="25000"/>
                  </a:schemeClr>
                </a:solidFill>
              </a:rPr>
              <a:t>40%</a:t>
            </a:r>
            <a:r>
              <a:rPr lang="zh-CN" altLang="zh-CN" sz="2200" dirty="0">
                <a:solidFill>
                  <a:schemeClr val="tx1">
                    <a:lumMod val="75000"/>
                    <a:lumOff val="25000"/>
                  </a:schemeClr>
                </a:solidFill>
              </a:rPr>
              <a:t>的</a:t>
            </a:r>
            <a:r>
              <a:rPr lang="zh-CN" altLang="en-US" sz="2200" dirty="0">
                <a:solidFill>
                  <a:schemeClr val="tx1">
                    <a:lumMod val="75000"/>
                    <a:lumOff val="25000"/>
                  </a:schemeClr>
                </a:solidFill>
              </a:rPr>
              <a:t>城投债</a:t>
            </a:r>
            <a:r>
              <a:rPr lang="zh-CN" altLang="zh-CN" sz="2200" dirty="0">
                <a:solidFill>
                  <a:schemeClr val="tx1">
                    <a:lumMod val="75000"/>
                    <a:lumOff val="25000"/>
                  </a:schemeClr>
                </a:solidFill>
              </a:rPr>
              <a:t>由</a:t>
            </a:r>
            <a:r>
              <a:rPr lang="zh-CN" altLang="en-US" sz="2200" dirty="0">
                <a:solidFill>
                  <a:schemeClr val="tx1">
                    <a:lumMod val="75000"/>
                    <a:lumOff val="25000"/>
                  </a:schemeClr>
                </a:solidFill>
              </a:rPr>
              <a:t>理财产品</a:t>
            </a:r>
            <a:r>
              <a:rPr lang="zh-CN" altLang="zh-CN" sz="2200" dirty="0">
                <a:solidFill>
                  <a:schemeClr val="tx1">
                    <a:lumMod val="75000"/>
                    <a:lumOff val="25000"/>
                  </a:schemeClr>
                </a:solidFill>
              </a:rPr>
              <a:t>持有，</a:t>
            </a:r>
            <a:r>
              <a:rPr lang="en-US" altLang="zh-CN" sz="2200" dirty="0">
                <a:solidFill>
                  <a:schemeClr val="tx1">
                    <a:lumMod val="75000"/>
                    <a:lumOff val="25000"/>
                  </a:schemeClr>
                </a:solidFill>
              </a:rPr>
              <a:t>2016</a:t>
            </a:r>
            <a:r>
              <a:rPr lang="zh-CN" altLang="zh-CN" sz="2200" dirty="0">
                <a:solidFill>
                  <a:schemeClr val="tx1">
                    <a:lumMod val="75000"/>
                    <a:lumOff val="25000"/>
                  </a:schemeClr>
                </a:solidFill>
              </a:rPr>
              <a:t>年上升到</a:t>
            </a:r>
            <a:r>
              <a:rPr lang="en-US" altLang="zh-CN" sz="2200" dirty="0">
                <a:solidFill>
                  <a:schemeClr val="tx1">
                    <a:lumMod val="75000"/>
                    <a:lumOff val="25000"/>
                  </a:schemeClr>
                </a:solidFill>
              </a:rPr>
              <a:t>60%</a:t>
            </a:r>
            <a:r>
              <a:rPr lang="zh-CN" altLang="zh-CN" sz="2200" dirty="0">
                <a:solidFill>
                  <a:schemeClr val="tx1">
                    <a:lumMod val="75000"/>
                    <a:lumOff val="25000"/>
                  </a:schemeClr>
                </a:solidFill>
              </a:rPr>
              <a:t>以上</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理财产品还有可能通过持有资产管理计划的方式绕道投资城投债，而理财年报忽略了这一间接的渠道。实际上，这一数值可能更高</a:t>
            </a:r>
            <a:endParaRPr lang="zh-CN" altLang="zh-CN" sz="2200" dirty="0">
              <a:solidFill>
                <a:schemeClr val="tx1">
                  <a:lumMod val="75000"/>
                  <a:lumOff val="25000"/>
                </a:schemeClr>
              </a:solidFill>
            </a:endParaRPr>
          </a:p>
        </p:txBody>
      </p:sp>
      <p:pic>
        <p:nvPicPr>
          <p:cNvPr id="7" name="图片 6">
            <a:extLst>
              <a:ext uri="{FF2B5EF4-FFF2-40B4-BE49-F238E27FC236}">
                <a16:creationId xmlns:a16="http://schemas.microsoft.com/office/drawing/2014/main" id="{78E87D20-8147-0F45-8220-1C5ECEBDC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2696"/>
            <a:ext cx="6776891" cy="4614053"/>
          </a:xfrm>
          <a:prstGeom prst="rect">
            <a:avLst/>
          </a:prstGeom>
        </p:spPr>
      </p:pic>
    </p:spTree>
    <p:extLst>
      <p:ext uri="{BB962C8B-B14F-4D97-AF65-F5344CB8AC3E}">
        <p14:creationId xmlns:p14="http://schemas.microsoft.com/office/powerpoint/2010/main" val="4138818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lstStyle/>
          <a:p>
            <a:r>
              <a:rPr lang="zh-CN" altLang="en-US" dirty="0"/>
              <a:t>五、美国与中国的比较</a:t>
            </a:r>
            <a:r>
              <a:rPr lang="en-US" altLang="zh-CN" dirty="0"/>
              <a:t>——</a:t>
            </a:r>
            <a:r>
              <a:rPr lang="zh-CN" altLang="en-US" dirty="0"/>
              <a:t>美国的州立银行</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35</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758687" y="1219200"/>
            <a:ext cx="10665835" cy="4911156"/>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400" dirty="0">
                <a:solidFill>
                  <a:schemeClr val="tx1">
                    <a:lumMod val="75000"/>
                    <a:lumOff val="25000"/>
                  </a:schemeClr>
                </a:solidFill>
              </a:rPr>
              <a:t>中国</a:t>
            </a:r>
            <a:r>
              <a:rPr lang="en-US" altLang="zh-CN" sz="2400" dirty="0">
                <a:solidFill>
                  <a:schemeClr val="tx1">
                    <a:lumMod val="75000"/>
                    <a:lumOff val="25000"/>
                  </a:schemeClr>
                </a:solidFill>
              </a:rPr>
              <a:t>4</a:t>
            </a:r>
            <a:r>
              <a:rPr lang="zh-CN" altLang="zh-CN" sz="2400" dirty="0">
                <a:solidFill>
                  <a:schemeClr val="tx1">
                    <a:lumMod val="75000"/>
                    <a:lumOff val="25000"/>
                  </a:schemeClr>
                </a:solidFill>
              </a:rPr>
              <a:t>万亿元刺激计划</a:t>
            </a:r>
            <a:r>
              <a:rPr lang="zh-CN" altLang="en-US" sz="2400" dirty="0">
                <a:solidFill>
                  <a:schemeClr val="tx1">
                    <a:lumMod val="75000"/>
                    <a:lumOff val="25000"/>
                  </a:schemeClr>
                </a:solidFill>
              </a:rPr>
              <a:t>推行后</a:t>
            </a:r>
            <a:r>
              <a:rPr lang="zh-CN" altLang="zh-CN" sz="2400" dirty="0">
                <a:solidFill>
                  <a:schemeClr val="tx1">
                    <a:lumMod val="75000"/>
                    <a:lumOff val="25000"/>
                  </a:schemeClr>
                </a:solidFill>
              </a:rPr>
              <a:t>，影子银行激增的背后的经济机制与</a:t>
            </a:r>
            <a:r>
              <a:rPr lang="zh-CN" altLang="zh-CN" sz="2400" b="1" dirty="0">
                <a:solidFill>
                  <a:schemeClr val="tx1">
                    <a:lumMod val="75000"/>
                    <a:lumOff val="25000"/>
                  </a:schemeClr>
                </a:solidFill>
              </a:rPr>
              <a:t>美国国家银行时代</a:t>
            </a:r>
            <a:r>
              <a:rPr lang="zh-CN" altLang="zh-CN" sz="2400" dirty="0">
                <a:solidFill>
                  <a:schemeClr val="tx1">
                    <a:lumMod val="75000"/>
                    <a:lumOff val="25000"/>
                  </a:schemeClr>
                </a:solidFill>
              </a:rPr>
              <a:t>（</a:t>
            </a:r>
            <a:r>
              <a:rPr lang="en-US" altLang="zh-CN" sz="2400" dirty="0">
                <a:solidFill>
                  <a:schemeClr val="tx1">
                    <a:lumMod val="75000"/>
                    <a:lumOff val="25000"/>
                  </a:schemeClr>
                </a:solidFill>
              </a:rPr>
              <a:t>1863-1912</a:t>
            </a:r>
            <a:r>
              <a:rPr lang="zh-CN" altLang="zh-CN" sz="2400" dirty="0">
                <a:solidFill>
                  <a:schemeClr val="tx1">
                    <a:lumMod val="75000"/>
                    <a:lumOff val="25000"/>
                  </a:schemeClr>
                </a:solidFill>
              </a:rPr>
              <a:t>）有着惊人的相似之处</a:t>
            </a:r>
            <a:endParaRPr lang="en-US" altLang="zh-CN" sz="24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400" dirty="0">
                <a:solidFill>
                  <a:schemeClr val="tx1">
                    <a:lumMod val="75000"/>
                    <a:lumOff val="25000"/>
                  </a:schemeClr>
                </a:solidFill>
              </a:rPr>
              <a:t>在国家银行时代，</a:t>
            </a:r>
            <a:r>
              <a:rPr lang="zh-CN" altLang="zh-CN" sz="2400" b="1" dirty="0">
                <a:solidFill>
                  <a:schemeClr val="tx1">
                    <a:lumMod val="75000"/>
                    <a:lumOff val="25000"/>
                  </a:schemeClr>
                </a:solidFill>
              </a:rPr>
              <a:t>铁路和相关基础设施的建设</a:t>
            </a:r>
            <a:r>
              <a:rPr lang="zh-CN" altLang="zh-CN" sz="2400" dirty="0">
                <a:solidFill>
                  <a:schemeClr val="tx1">
                    <a:lumMod val="75000"/>
                    <a:lumOff val="25000"/>
                  </a:schemeClr>
                </a:solidFill>
              </a:rPr>
              <a:t>在美国的发展中发挥了重要作用（</a:t>
            </a:r>
            <a:r>
              <a:rPr lang="en-US" altLang="zh-CN" sz="2400" dirty="0">
                <a:solidFill>
                  <a:schemeClr val="tx1">
                    <a:lumMod val="75000"/>
                    <a:lumOff val="25000"/>
                  </a:schemeClr>
                </a:solidFill>
              </a:rPr>
              <a:t>1850-1890</a:t>
            </a:r>
            <a:r>
              <a:rPr lang="zh-CN" altLang="zh-CN" sz="2400" dirty="0">
                <a:solidFill>
                  <a:schemeClr val="tx1">
                    <a:lumMod val="75000"/>
                    <a:lumOff val="25000"/>
                  </a:schemeClr>
                </a:solidFill>
              </a:rPr>
              <a:t>）。铁路公司通过提供股权作为抵押品，转向了宽松的私人银行。按照今天的标准，这些私人银行是影子银行（</a:t>
            </a:r>
            <a:r>
              <a:rPr lang="en-US" altLang="zh-CN" sz="2400" dirty="0" err="1">
                <a:solidFill>
                  <a:schemeClr val="tx1">
                    <a:lumMod val="75000"/>
                    <a:lumOff val="25000"/>
                  </a:schemeClr>
                </a:solidFill>
              </a:rPr>
              <a:t>Rockoff</a:t>
            </a:r>
            <a:r>
              <a:rPr lang="en-US" altLang="zh-CN" sz="2400" dirty="0">
                <a:solidFill>
                  <a:schemeClr val="tx1">
                    <a:lumMod val="75000"/>
                    <a:lumOff val="25000"/>
                  </a:schemeClr>
                </a:solidFill>
              </a:rPr>
              <a:t>, 2018</a:t>
            </a:r>
            <a:r>
              <a:rPr lang="zh-CN" altLang="zh-CN" sz="2400" dirty="0">
                <a:solidFill>
                  <a:schemeClr val="tx1">
                    <a:lumMod val="75000"/>
                    <a:lumOff val="25000"/>
                  </a:schemeClr>
                </a:solidFill>
              </a:rPr>
              <a:t>）</a:t>
            </a:r>
            <a:endParaRPr lang="en-US" altLang="zh-CN" sz="24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en-US" altLang="zh-CN" sz="2400" dirty="0">
                <a:solidFill>
                  <a:schemeClr val="tx1">
                    <a:lumMod val="75000"/>
                    <a:lumOff val="25000"/>
                  </a:schemeClr>
                </a:solidFill>
              </a:rPr>
              <a:t>1864</a:t>
            </a:r>
            <a:r>
              <a:rPr lang="zh-CN" altLang="zh-CN" sz="2400" dirty="0">
                <a:solidFill>
                  <a:schemeClr val="tx1">
                    <a:lumMod val="75000"/>
                    <a:lumOff val="25000"/>
                  </a:schemeClr>
                </a:solidFill>
              </a:rPr>
              <a:t>年《国家银行法》通过后，联邦政府开始授予国家银行特许权，并有</a:t>
            </a:r>
            <a:r>
              <a:rPr lang="zh-CN" altLang="zh-CN" sz="2400" b="1" dirty="0">
                <a:solidFill>
                  <a:schemeClr val="tx1">
                    <a:lumMod val="75000"/>
                    <a:lumOff val="25000"/>
                  </a:schemeClr>
                </a:solidFill>
              </a:rPr>
              <a:t>严格的准备金要求</a:t>
            </a:r>
            <a:r>
              <a:rPr lang="zh-CN" altLang="en-US" sz="2400" dirty="0">
                <a:solidFill>
                  <a:schemeClr val="tx1">
                    <a:lumMod val="75000"/>
                    <a:lumOff val="25000"/>
                  </a:schemeClr>
                </a:solidFill>
              </a:rPr>
              <a:t>。</a:t>
            </a:r>
            <a:r>
              <a:rPr lang="zh-CN" altLang="zh-CN" sz="2400" dirty="0">
                <a:solidFill>
                  <a:schemeClr val="tx1">
                    <a:lumMod val="75000"/>
                    <a:lumOff val="25000"/>
                  </a:schemeClr>
                </a:solidFill>
              </a:rPr>
              <a:t>《国家银行法》对银行活动设置了进入壁垒和限制，这使得银行服务的供应无法跟上国家向西扩张时的飙升需求。</a:t>
            </a:r>
            <a:endParaRPr lang="en-US" altLang="zh-CN" sz="24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400" dirty="0">
                <a:solidFill>
                  <a:schemeClr val="tx1">
                    <a:lumMod val="75000"/>
                    <a:lumOff val="25000"/>
                  </a:schemeClr>
                </a:solidFill>
              </a:rPr>
              <a:t>因此，各州开始参与银行立法的监管竞争。根据货币监理署</a:t>
            </a:r>
            <a:r>
              <a:rPr lang="en-US" altLang="zh-CN" sz="2400" dirty="0">
                <a:solidFill>
                  <a:schemeClr val="tx1">
                    <a:lumMod val="75000"/>
                    <a:lumOff val="25000"/>
                  </a:schemeClr>
                </a:solidFill>
              </a:rPr>
              <a:t>1895</a:t>
            </a:r>
            <a:r>
              <a:rPr lang="zh-CN" altLang="zh-CN" sz="2400" dirty="0">
                <a:solidFill>
                  <a:schemeClr val="tx1">
                    <a:lumMod val="75000"/>
                    <a:lumOff val="25000"/>
                  </a:schemeClr>
                </a:solidFill>
              </a:rPr>
              <a:t>年对各州立法的调查，除两个州外，其他州的</a:t>
            </a:r>
            <a:r>
              <a:rPr lang="zh-CN" altLang="zh-CN" sz="2400" b="1" dirty="0">
                <a:solidFill>
                  <a:schemeClr val="tx1">
                    <a:lumMod val="75000"/>
                    <a:lumOff val="25000"/>
                  </a:schemeClr>
                </a:solidFill>
              </a:rPr>
              <a:t>最低资本要求</a:t>
            </a:r>
            <a:r>
              <a:rPr lang="zh-CN" altLang="zh-CN" sz="2400" dirty="0">
                <a:solidFill>
                  <a:schemeClr val="tx1">
                    <a:lumMod val="75000"/>
                    <a:lumOff val="25000"/>
                  </a:schemeClr>
                </a:solidFill>
              </a:rPr>
              <a:t>都低于联邦水平，很少有州对其银行的房地产贷款施加任何限制，只有</a:t>
            </a:r>
            <a:r>
              <a:rPr lang="en-US" altLang="zh-CN" sz="2400" dirty="0">
                <a:solidFill>
                  <a:schemeClr val="tx1">
                    <a:lumMod val="75000"/>
                    <a:lumOff val="25000"/>
                  </a:schemeClr>
                </a:solidFill>
              </a:rPr>
              <a:t>16</a:t>
            </a:r>
            <a:r>
              <a:rPr lang="zh-CN" altLang="zh-CN" sz="2400" dirty="0">
                <a:solidFill>
                  <a:schemeClr val="tx1">
                    <a:lumMod val="75000"/>
                    <a:lumOff val="25000"/>
                  </a:schemeClr>
                </a:solidFill>
              </a:rPr>
              <a:t>个州有准备金要求</a:t>
            </a:r>
          </a:p>
        </p:txBody>
      </p:sp>
    </p:spTree>
    <p:extLst>
      <p:ext uri="{BB962C8B-B14F-4D97-AF65-F5344CB8AC3E}">
        <p14:creationId xmlns:p14="http://schemas.microsoft.com/office/powerpoint/2010/main" val="3565296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lstStyle/>
          <a:p>
            <a:r>
              <a:rPr lang="zh-CN" altLang="en-US" dirty="0"/>
              <a:t>五、美国与中国的比较</a:t>
            </a:r>
            <a:r>
              <a:rPr lang="en-US" altLang="zh-CN" dirty="0"/>
              <a:t>——</a:t>
            </a:r>
            <a:r>
              <a:rPr lang="zh-CN" altLang="en-US" dirty="0"/>
              <a:t>美国的信托公司</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36</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795130" y="1081793"/>
            <a:ext cx="10999305" cy="5560561"/>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除了州立银行，各州当局还通过建立更多的信托公司与联邦监管机构展开激烈的竞争</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在宽松法律下成立的信托公司活动范围迅速扩大</a:t>
            </a:r>
            <a:r>
              <a:rPr lang="zh-CN" altLang="en-US" sz="2200" dirty="0">
                <a:solidFill>
                  <a:schemeClr val="tx1">
                    <a:lumMod val="75000"/>
                    <a:lumOff val="25000"/>
                  </a:schemeClr>
                </a:solidFill>
              </a:rPr>
              <a:t>。</a:t>
            </a:r>
            <a:r>
              <a:rPr lang="zh-CN" altLang="zh-CN" sz="2200" dirty="0">
                <a:solidFill>
                  <a:schemeClr val="tx1">
                    <a:lumMod val="75000"/>
                    <a:lumOff val="25000"/>
                  </a:schemeClr>
                </a:solidFill>
              </a:rPr>
              <a:t>从</a:t>
            </a:r>
            <a:r>
              <a:rPr lang="en-US" altLang="zh-CN" sz="2200" dirty="0">
                <a:solidFill>
                  <a:schemeClr val="tx1">
                    <a:lumMod val="75000"/>
                    <a:lumOff val="25000"/>
                  </a:schemeClr>
                </a:solidFill>
              </a:rPr>
              <a:t>19</a:t>
            </a:r>
            <a:r>
              <a:rPr lang="zh-CN" altLang="zh-CN" sz="2200" dirty="0">
                <a:solidFill>
                  <a:schemeClr val="tx1">
                    <a:lumMod val="75000"/>
                    <a:lumOff val="25000"/>
                  </a:schemeClr>
                </a:solidFill>
              </a:rPr>
              <a:t>世纪</a:t>
            </a:r>
            <a:r>
              <a:rPr lang="en-US" altLang="zh-CN" sz="2200" dirty="0">
                <a:solidFill>
                  <a:schemeClr val="tx1">
                    <a:lumMod val="75000"/>
                    <a:lumOff val="25000"/>
                  </a:schemeClr>
                </a:solidFill>
              </a:rPr>
              <a:t>90</a:t>
            </a:r>
            <a:r>
              <a:rPr lang="zh-CN" altLang="zh-CN" sz="2200" dirty="0">
                <a:solidFill>
                  <a:schemeClr val="tx1">
                    <a:lumMod val="75000"/>
                    <a:lumOff val="25000"/>
                  </a:schemeClr>
                </a:solidFill>
              </a:rPr>
              <a:t>年代开始，信托公司承担了银行的大部分职能</a:t>
            </a: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信托公司不仅拥有国家银行所禁止的投资机会，而且还受制于较低的准备金要求</a:t>
            </a:r>
            <a:r>
              <a:rPr lang="zh-CN" altLang="en-US" sz="2200" dirty="0">
                <a:solidFill>
                  <a:schemeClr val="tx1">
                    <a:lumMod val="75000"/>
                    <a:lumOff val="25000"/>
                  </a:schemeClr>
                </a:solidFill>
              </a:rPr>
              <a:t>；而</a:t>
            </a:r>
            <a:r>
              <a:rPr lang="zh-CN" altLang="zh-CN" sz="2200" dirty="0">
                <a:solidFill>
                  <a:schemeClr val="tx1">
                    <a:lumMod val="75000"/>
                    <a:lumOff val="25000"/>
                  </a:schemeClr>
                </a:solidFill>
              </a:rPr>
              <a:t>国家银行要遵守</a:t>
            </a:r>
            <a:r>
              <a:rPr lang="en-US" altLang="zh-CN" sz="2200" dirty="0">
                <a:solidFill>
                  <a:schemeClr val="tx1">
                    <a:lumMod val="75000"/>
                    <a:lumOff val="25000"/>
                  </a:schemeClr>
                </a:solidFill>
              </a:rPr>
              <a:t>25%</a:t>
            </a:r>
            <a:r>
              <a:rPr lang="zh-CN" altLang="zh-CN" sz="2200" dirty="0">
                <a:solidFill>
                  <a:schemeClr val="tx1">
                    <a:lumMod val="75000"/>
                    <a:lumOff val="25000"/>
                  </a:schemeClr>
                </a:solidFill>
              </a:rPr>
              <a:t>的准备金要求</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美国国家银行时代的信托公司几乎完美地映射到今天中国的影子银行</a:t>
            </a:r>
            <a:endParaRPr lang="en-US" altLang="zh-CN" sz="2200" dirty="0">
              <a:solidFill>
                <a:schemeClr val="tx1">
                  <a:lumMod val="75000"/>
                  <a:lumOff val="25000"/>
                </a:schemeClr>
              </a:solidFill>
            </a:endParaRPr>
          </a:p>
          <a:p>
            <a:pPr marL="961200" lvl="1" indent="-365760" defTabSz="685800">
              <a:lnSpc>
                <a:spcPct val="120000"/>
              </a:lnSpc>
              <a:spcBef>
                <a:spcPts val="150"/>
              </a:spcBef>
              <a:spcAft>
                <a:spcPts val="300"/>
              </a:spcAft>
              <a:buClr>
                <a:srgbClr val="FF5050"/>
              </a:buClr>
              <a:buSzPct val="100000"/>
              <a:buFont typeface="Wingdings" panose="05000000000000000000" pitchFamily="2" charset="2"/>
              <a:buChar char=""/>
            </a:pPr>
            <a:r>
              <a:rPr lang="zh-CN" altLang="en-US" sz="2000" dirty="0">
                <a:solidFill>
                  <a:schemeClr val="tx1">
                    <a:lumMod val="75000"/>
                    <a:lumOff val="25000"/>
                  </a:schemeClr>
                </a:solidFill>
              </a:rPr>
              <a:t>在美国，</a:t>
            </a:r>
            <a:r>
              <a:rPr lang="zh-CN" altLang="zh-CN" sz="2000" dirty="0">
                <a:solidFill>
                  <a:schemeClr val="tx1">
                    <a:lumMod val="75000"/>
                    <a:lumOff val="25000"/>
                  </a:schemeClr>
                </a:solidFill>
              </a:rPr>
              <a:t>信托公司向储户提供的利率高于国家银行，这反映了它们因准备金要求较低或资产组合风险较大而导致的较高风险</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中国</a:t>
            </a:r>
            <a:r>
              <a:rPr lang="zh-CN" altLang="en-US" sz="2000" dirty="0">
                <a:solidFill>
                  <a:schemeClr val="tx1">
                    <a:lumMod val="75000"/>
                    <a:lumOff val="25000"/>
                  </a:schemeClr>
                </a:solidFill>
              </a:rPr>
              <a:t>的理财产品</a:t>
            </a:r>
            <a:r>
              <a:rPr lang="zh-CN" altLang="zh-CN" sz="2000" dirty="0">
                <a:solidFill>
                  <a:schemeClr val="tx1">
                    <a:lumMod val="75000"/>
                    <a:lumOff val="25000"/>
                  </a:schemeClr>
                </a:solidFill>
              </a:rPr>
              <a:t>基本上是一种存款形式，但比现行的无风险利率提供了</a:t>
            </a:r>
            <a:r>
              <a:rPr lang="en-US" altLang="zh-CN" sz="2000" dirty="0">
                <a:solidFill>
                  <a:schemeClr val="tx1">
                    <a:lumMod val="75000"/>
                    <a:lumOff val="25000"/>
                  </a:schemeClr>
                </a:solidFill>
              </a:rPr>
              <a:t>2%-3%</a:t>
            </a:r>
            <a:r>
              <a:rPr lang="zh-CN" altLang="zh-CN" sz="2000" dirty="0">
                <a:solidFill>
                  <a:schemeClr val="tx1">
                    <a:lumMod val="75000"/>
                    <a:lumOff val="25000"/>
                  </a:schemeClr>
                </a:solidFill>
              </a:rPr>
              <a:t>的利差</a:t>
            </a:r>
            <a:endParaRPr lang="en-US" altLang="zh-CN" sz="2000" dirty="0">
              <a:solidFill>
                <a:schemeClr val="tx1">
                  <a:lumMod val="75000"/>
                  <a:lumOff val="25000"/>
                </a:schemeClr>
              </a:solidFill>
            </a:endParaRPr>
          </a:p>
          <a:p>
            <a:pPr marL="961200" lvl="1" indent="-365760" defTabSz="685800">
              <a:lnSpc>
                <a:spcPct val="120000"/>
              </a:lnSpc>
              <a:spcBef>
                <a:spcPts val="150"/>
              </a:spcBef>
              <a:spcAft>
                <a:spcPts val="300"/>
              </a:spcAft>
              <a:buClr>
                <a:srgbClr val="FF5050"/>
              </a:buClr>
              <a:buSzPct val="100000"/>
              <a:buFont typeface="Wingdings" panose="05000000000000000000" pitchFamily="2" charset="2"/>
              <a:buChar char=""/>
            </a:pPr>
            <a:r>
              <a:rPr lang="zh-CN" altLang="zh-CN" sz="2000" dirty="0">
                <a:solidFill>
                  <a:schemeClr val="tx1">
                    <a:lumMod val="75000"/>
                    <a:lumOff val="25000"/>
                  </a:schemeClr>
                </a:solidFill>
              </a:rPr>
              <a:t>而在美国</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国家银行将贷款转移到其附属信托公司的做法几乎与中国相同，商业银行通过附属信托公司和</a:t>
            </a:r>
            <a:r>
              <a:rPr lang="en-US" altLang="zh-CN" sz="2000" dirty="0">
                <a:solidFill>
                  <a:schemeClr val="tx1">
                    <a:lumMod val="75000"/>
                    <a:lumOff val="25000"/>
                  </a:schemeClr>
                </a:solidFill>
              </a:rPr>
              <a:t>AMP</a:t>
            </a:r>
            <a:r>
              <a:rPr lang="zh-CN" altLang="zh-CN" sz="2000" dirty="0">
                <a:solidFill>
                  <a:schemeClr val="tx1">
                    <a:lumMod val="75000"/>
                    <a:lumOff val="25000"/>
                  </a:schemeClr>
                </a:solidFill>
              </a:rPr>
              <a:t>将房地产或</a:t>
            </a:r>
            <a:r>
              <a:rPr lang="en-US" altLang="zh-CN" sz="2000" dirty="0">
                <a:solidFill>
                  <a:schemeClr val="tx1">
                    <a:lumMod val="75000"/>
                    <a:lumOff val="25000"/>
                  </a:schemeClr>
                </a:solidFill>
              </a:rPr>
              <a:t>LGFV</a:t>
            </a:r>
            <a:r>
              <a:rPr lang="zh-CN" altLang="zh-CN" sz="2000" dirty="0">
                <a:solidFill>
                  <a:schemeClr val="tx1">
                    <a:lumMod val="75000"/>
                    <a:lumOff val="25000"/>
                  </a:schemeClr>
                </a:solidFill>
              </a:rPr>
              <a:t>贷款转移到其资产负债表外</a:t>
            </a: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endParaRPr lang="zh-CN" altLang="zh-CN" sz="2000" dirty="0">
              <a:solidFill>
                <a:schemeClr val="tx1">
                  <a:lumMod val="75000"/>
                  <a:lumOff val="25000"/>
                </a:schemeClr>
              </a:solidFill>
            </a:endParaRPr>
          </a:p>
        </p:txBody>
      </p:sp>
    </p:spTree>
    <p:extLst>
      <p:ext uri="{BB962C8B-B14F-4D97-AF65-F5344CB8AC3E}">
        <p14:creationId xmlns:p14="http://schemas.microsoft.com/office/powerpoint/2010/main" val="2674641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normAutofit/>
          </a:bodyPr>
          <a:lstStyle/>
          <a:p>
            <a:r>
              <a:rPr lang="zh-CN" altLang="en-US" dirty="0"/>
              <a:t>五、美国与中国的比较</a:t>
            </a:r>
            <a:r>
              <a:rPr lang="en-US" altLang="zh-CN" dirty="0"/>
              <a:t>——</a:t>
            </a:r>
            <a:r>
              <a:rPr lang="zh-CN" altLang="en-US" dirty="0"/>
              <a:t>美国的铁路金融和公司债券市场</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2022/11/18</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37</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593977" y="1143841"/>
            <a:ext cx="11065013" cy="4668522"/>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许多经济史学家认为，</a:t>
            </a:r>
            <a:r>
              <a:rPr lang="en-US" altLang="zh-CN" sz="2200" dirty="0">
                <a:solidFill>
                  <a:schemeClr val="tx1">
                    <a:lumMod val="75000"/>
                    <a:lumOff val="25000"/>
                  </a:schemeClr>
                </a:solidFill>
              </a:rPr>
              <a:t>19 </a:t>
            </a:r>
            <a:r>
              <a:rPr lang="zh-CN" altLang="zh-CN" sz="2200" dirty="0">
                <a:solidFill>
                  <a:schemeClr val="tx1">
                    <a:lumMod val="75000"/>
                    <a:lumOff val="25000"/>
                  </a:schemeClr>
                </a:solidFill>
              </a:rPr>
              <a:t>世纪末大规模</a:t>
            </a:r>
            <a:r>
              <a:rPr lang="zh-CN" altLang="en-US" sz="2200" dirty="0">
                <a:solidFill>
                  <a:schemeClr val="tx1">
                    <a:lumMod val="75000"/>
                    <a:lumOff val="25000"/>
                  </a:schemeClr>
                </a:solidFill>
              </a:rPr>
              <a:t>的</a:t>
            </a:r>
            <a:r>
              <a:rPr lang="zh-CN" altLang="zh-CN" sz="2200" dirty="0">
                <a:solidFill>
                  <a:schemeClr val="tx1">
                    <a:lumMod val="75000"/>
                    <a:lumOff val="25000"/>
                  </a:schemeClr>
                </a:solidFill>
              </a:rPr>
              <a:t>铁路融资刺激了开发公共资源的手段，导致细分的证券交易活动演变为第一个主要的公司债券公开市场</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en-US" altLang="zh-CN" sz="2200" dirty="0">
                <a:solidFill>
                  <a:schemeClr val="tx1">
                    <a:lumMod val="75000"/>
                    <a:lumOff val="25000"/>
                  </a:schemeClr>
                </a:solidFill>
              </a:rPr>
              <a:t>19</a:t>
            </a:r>
            <a:r>
              <a:rPr lang="zh-CN" altLang="zh-CN" sz="2200" dirty="0">
                <a:solidFill>
                  <a:schemeClr val="tx1">
                    <a:lumMod val="75000"/>
                    <a:lumOff val="25000"/>
                  </a:schemeClr>
                </a:solidFill>
              </a:rPr>
              <a:t>世纪</a:t>
            </a:r>
            <a:r>
              <a:rPr lang="en-US" altLang="zh-CN" sz="2200" dirty="0">
                <a:solidFill>
                  <a:schemeClr val="tx1">
                    <a:lumMod val="75000"/>
                    <a:lumOff val="25000"/>
                  </a:schemeClr>
                </a:solidFill>
              </a:rPr>
              <a:t>50</a:t>
            </a:r>
            <a:r>
              <a:rPr lang="zh-CN" altLang="zh-CN" sz="2200" dirty="0">
                <a:solidFill>
                  <a:schemeClr val="tx1">
                    <a:lumMod val="75000"/>
                    <a:lumOff val="25000"/>
                  </a:schemeClr>
                </a:solidFill>
              </a:rPr>
              <a:t>年代，《美国铁路杂志》的编辑甚至主张由市政府为铁路债券提供担保，像中国的</a:t>
            </a:r>
            <a:r>
              <a:rPr lang="zh-CN" altLang="en-US" sz="2200" dirty="0">
                <a:solidFill>
                  <a:schemeClr val="tx1">
                    <a:lumMod val="75000"/>
                    <a:lumOff val="25000"/>
                  </a:schemeClr>
                </a:solidFill>
              </a:rPr>
              <a:t>城投债</a:t>
            </a:r>
            <a:r>
              <a:rPr lang="zh-CN" altLang="zh-CN" sz="2200" dirty="0">
                <a:solidFill>
                  <a:schemeClr val="tx1">
                    <a:lumMod val="75000"/>
                    <a:lumOff val="25000"/>
                  </a:schemeClr>
                </a:solidFill>
              </a:rPr>
              <a:t>一样</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在</a:t>
            </a:r>
            <a:r>
              <a:rPr lang="en-US" altLang="zh-CN" sz="2200" dirty="0">
                <a:solidFill>
                  <a:schemeClr val="tx1">
                    <a:lumMod val="75000"/>
                    <a:lumOff val="25000"/>
                  </a:schemeClr>
                </a:solidFill>
              </a:rPr>
              <a:t>1900</a:t>
            </a:r>
            <a:r>
              <a:rPr lang="zh-CN" altLang="zh-CN" sz="2200" dirty="0">
                <a:solidFill>
                  <a:schemeClr val="tx1">
                    <a:lumMod val="75000"/>
                    <a:lumOff val="25000"/>
                  </a:schemeClr>
                </a:solidFill>
              </a:rPr>
              <a:t>年，</a:t>
            </a:r>
            <a:r>
              <a:rPr lang="zh-CN" altLang="zh-CN" sz="2200" b="1" dirty="0">
                <a:solidFill>
                  <a:schemeClr val="tx1">
                    <a:lumMod val="75000"/>
                    <a:lumOff val="25000"/>
                  </a:schemeClr>
                </a:solidFill>
              </a:rPr>
              <a:t>铁路债券</a:t>
            </a:r>
            <a:r>
              <a:rPr lang="zh-CN" altLang="zh-CN" sz="2200" dirty="0">
                <a:solidFill>
                  <a:schemeClr val="tx1">
                    <a:lumMod val="75000"/>
                    <a:lumOff val="25000"/>
                  </a:schemeClr>
                </a:solidFill>
              </a:rPr>
              <a:t>占未偿还公司债券总额的近</a:t>
            </a:r>
            <a:r>
              <a:rPr lang="en-US" altLang="zh-CN" sz="2200" dirty="0">
                <a:solidFill>
                  <a:schemeClr val="tx1">
                    <a:lumMod val="75000"/>
                    <a:lumOff val="25000"/>
                  </a:schemeClr>
                </a:solidFill>
              </a:rPr>
              <a:t>80%</a:t>
            </a:r>
            <a:endParaRPr lang="zh-CN"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相对于股权而言，债券的流行源于信息不对称。当证券市场发展到越来越大的地理区域时，这种增长就需要制度的发展。在</a:t>
            </a:r>
            <a:r>
              <a:rPr lang="en-US" altLang="zh-CN" sz="2200" dirty="0">
                <a:solidFill>
                  <a:schemeClr val="tx1">
                    <a:lumMod val="75000"/>
                    <a:lumOff val="25000"/>
                  </a:schemeClr>
                </a:solidFill>
              </a:rPr>
              <a:t>1887</a:t>
            </a:r>
            <a:r>
              <a:rPr lang="zh-CN" altLang="zh-CN" sz="2200" dirty="0">
                <a:solidFill>
                  <a:schemeClr val="tx1">
                    <a:lumMod val="75000"/>
                    <a:lumOff val="25000"/>
                  </a:schemeClr>
                </a:solidFill>
              </a:rPr>
              <a:t>年建立的统一会计标准之前，由著名的</a:t>
            </a:r>
            <a:r>
              <a:rPr lang="zh-CN" altLang="zh-CN" sz="2200" b="1" dirty="0">
                <a:solidFill>
                  <a:schemeClr val="tx1">
                    <a:lumMod val="75000"/>
                    <a:lumOff val="25000"/>
                  </a:schemeClr>
                </a:solidFill>
              </a:rPr>
              <a:t>中间人提供的服务</a:t>
            </a:r>
            <a:r>
              <a:rPr lang="zh-CN" altLang="zh-CN" sz="2200" dirty="0">
                <a:solidFill>
                  <a:schemeClr val="tx1">
                    <a:lumMod val="75000"/>
                    <a:lumOff val="25000"/>
                  </a:schemeClr>
                </a:solidFill>
              </a:rPr>
              <a:t>是至关重要的</a:t>
            </a:r>
            <a:r>
              <a:rPr lang="zh-CN" altLang="en-US" sz="2200" dirty="0">
                <a:solidFill>
                  <a:schemeClr val="tx1">
                    <a:lumMod val="75000"/>
                    <a:lumOff val="25000"/>
                  </a:schemeClr>
                </a:solidFill>
              </a:rPr>
              <a:t>：</a:t>
            </a:r>
            <a:endParaRPr lang="en-US" altLang="zh-CN" sz="2200" dirty="0">
              <a:solidFill>
                <a:schemeClr val="tx1">
                  <a:lumMod val="75000"/>
                  <a:lumOff val="25000"/>
                </a:schemeClr>
              </a:solidFill>
            </a:endParaRPr>
          </a:p>
          <a:p>
            <a:pPr marL="961200" lvl="1" indent="-365760" defTabSz="685800">
              <a:lnSpc>
                <a:spcPct val="110000"/>
              </a:lnSpc>
              <a:spcBef>
                <a:spcPts val="150"/>
              </a:spcBef>
              <a:spcAft>
                <a:spcPts val="300"/>
              </a:spcAft>
              <a:buClr>
                <a:srgbClr val="FF5050"/>
              </a:buClr>
              <a:buFont typeface="Wingdings" panose="05000000000000000000" pitchFamily="2" charset="2"/>
              <a:buChar char=""/>
            </a:pPr>
            <a:r>
              <a:rPr lang="zh-CN" altLang="zh-CN" sz="2000" dirty="0">
                <a:solidFill>
                  <a:schemeClr val="tx1">
                    <a:lumMod val="75000"/>
                    <a:lumOff val="25000"/>
                  </a:schemeClr>
                </a:solidFill>
              </a:rPr>
              <a:t>投资银行家</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通过向投资者提供关于出售债券的比较信息而繁荣起来</a:t>
            </a:r>
            <a:endParaRPr lang="en-US" altLang="zh-CN" sz="2000" dirty="0">
              <a:solidFill>
                <a:schemeClr val="tx1">
                  <a:lumMod val="75000"/>
                  <a:lumOff val="25000"/>
                </a:schemeClr>
              </a:solidFill>
            </a:endParaRPr>
          </a:p>
          <a:p>
            <a:pPr marL="961200" lvl="1" indent="-365760" defTabSz="685800">
              <a:lnSpc>
                <a:spcPct val="110000"/>
              </a:lnSpc>
              <a:spcBef>
                <a:spcPts val="150"/>
              </a:spcBef>
              <a:spcAft>
                <a:spcPts val="300"/>
              </a:spcAft>
              <a:buClr>
                <a:srgbClr val="FF5050"/>
              </a:buClr>
              <a:buFont typeface="Wingdings" panose="05000000000000000000" pitchFamily="2" charset="2"/>
              <a:buChar char=""/>
            </a:pPr>
            <a:r>
              <a:rPr lang="zh-CN" altLang="zh-CN" sz="2000" dirty="0">
                <a:solidFill>
                  <a:schemeClr val="tx1">
                    <a:lumMod val="75000"/>
                    <a:lumOff val="25000"/>
                  </a:schemeClr>
                </a:solidFill>
              </a:rPr>
              <a:t>涵盖铁路的专业商业</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金融报刊</a:t>
            </a:r>
            <a:r>
              <a:rPr lang="zh-CN" altLang="en-US" sz="2000" dirty="0">
                <a:solidFill>
                  <a:schemeClr val="tx1">
                    <a:lumMod val="75000"/>
                    <a:lumOff val="25000"/>
                  </a:schemeClr>
                </a:solidFill>
              </a:rPr>
              <a:t>：</a:t>
            </a:r>
            <a:r>
              <a:rPr lang="en-US" altLang="zh-CN" sz="2000" dirty="0">
                <a:solidFill>
                  <a:schemeClr val="tx1">
                    <a:lumMod val="75000"/>
                    <a:lumOff val="25000"/>
                  </a:schemeClr>
                </a:solidFill>
              </a:rPr>
              <a:t>1841</a:t>
            </a:r>
            <a:r>
              <a:rPr lang="zh-CN" altLang="zh-CN" sz="2000" dirty="0">
                <a:solidFill>
                  <a:schemeClr val="tx1">
                    <a:lumMod val="75000"/>
                    <a:lumOff val="25000"/>
                  </a:schemeClr>
                </a:solidFill>
              </a:rPr>
              <a:t>年成立</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专门收集和传播有关企业信用信息</a:t>
            </a:r>
            <a:endParaRPr lang="en-US" altLang="zh-CN" sz="2000" dirty="0">
              <a:solidFill>
                <a:schemeClr val="tx1">
                  <a:lumMod val="75000"/>
                  <a:lumOff val="25000"/>
                </a:schemeClr>
              </a:solidFill>
            </a:endParaRPr>
          </a:p>
          <a:p>
            <a:pPr marL="961200" lvl="1" indent="-365760" defTabSz="685800">
              <a:lnSpc>
                <a:spcPct val="110000"/>
              </a:lnSpc>
              <a:spcBef>
                <a:spcPts val="150"/>
              </a:spcBef>
              <a:spcAft>
                <a:spcPts val="300"/>
              </a:spcAft>
              <a:buClr>
                <a:srgbClr val="FF5050"/>
              </a:buClr>
              <a:buFont typeface="Wingdings" panose="05000000000000000000" pitchFamily="2" charset="2"/>
              <a:buChar char=""/>
            </a:pPr>
            <a:r>
              <a:rPr lang="zh-CN" altLang="zh-CN" sz="2000" dirty="0">
                <a:solidFill>
                  <a:schemeClr val="tx1">
                    <a:lumMod val="75000"/>
                    <a:lumOff val="25000"/>
                  </a:schemeClr>
                </a:solidFill>
              </a:rPr>
              <a:t>现代的信用评级机构</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由穆迪公司在</a:t>
            </a:r>
            <a:r>
              <a:rPr lang="en-US" altLang="zh-CN" sz="2000" dirty="0">
                <a:solidFill>
                  <a:schemeClr val="tx1">
                    <a:lumMod val="75000"/>
                    <a:lumOff val="25000"/>
                  </a:schemeClr>
                </a:solidFill>
              </a:rPr>
              <a:t>1909</a:t>
            </a:r>
            <a:r>
              <a:rPr lang="zh-CN" altLang="zh-CN" sz="2000" dirty="0">
                <a:solidFill>
                  <a:schemeClr val="tx1">
                    <a:lumMod val="75000"/>
                    <a:lumOff val="25000"/>
                  </a:schemeClr>
                </a:solidFill>
              </a:rPr>
              <a:t>年开始，代表了上述信息提供者的功能的融合</a:t>
            </a:r>
          </a:p>
        </p:txBody>
      </p:sp>
    </p:spTree>
    <p:extLst>
      <p:ext uri="{BB962C8B-B14F-4D97-AF65-F5344CB8AC3E}">
        <p14:creationId xmlns:p14="http://schemas.microsoft.com/office/powerpoint/2010/main" val="3390653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normAutofit/>
          </a:bodyPr>
          <a:lstStyle/>
          <a:p>
            <a:r>
              <a:rPr lang="zh-CN" altLang="en-US" dirty="0"/>
              <a:t>五、美国与中国的比较</a:t>
            </a:r>
            <a:r>
              <a:rPr lang="en-US" altLang="zh-CN" dirty="0"/>
              <a:t>——</a:t>
            </a:r>
            <a:r>
              <a:rPr lang="zh-CN" altLang="en-US" dirty="0"/>
              <a:t>中美的公司债券市场</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38</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626586" y="4402464"/>
            <a:ext cx="11438333" cy="2530501"/>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000" dirty="0">
                <a:solidFill>
                  <a:schemeClr val="tx1">
                    <a:lumMod val="75000"/>
                    <a:lumOff val="25000"/>
                  </a:schemeClr>
                </a:solidFill>
              </a:rPr>
              <a:t>与美国的历史一样，中国的</a:t>
            </a:r>
            <a:r>
              <a:rPr lang="zh-CN" altLang="en-US" sz="2000" b="1" dirty="0">
                <a:solidFill>
                  <a:schemeClr val="tx1">
                    <a:lumMod val="75000"/>
                    <a:lumOff val="25000"/>
                  </a:schemeClr>
                </a:solidFill>
              </a:rPr>
              <a:t>城投债</a:t>
            </a:r>
            <a:r>
              <a:rPr lang="zh-CN" altLang="zh-CN" sz="2000" b="1" dirty="0">
                <a:solidFill>
                  <a:schemeClr val="tx1">
                    <a:lumMod val="75000"/>
                    <a:lumOff val="25000"/>
                  </a:schemeClr>
                </a:solidFill>
              </a:rPr>
              <a:t>交易</a:t>
            </a:r>
            <a:r>
              <a:rPr lang="zh-CN" altLang="zh-CN" sz="2000" dirty="0">
                <a:solidFill>
                  <a:schemeClr val="tx1">
                    <a:lumMod val="75000"/>
                    <a:lumOff val="25000"/>
                  </a:schemeClr>
                </a:solidFill>
              </a:rPr>
              <a:t>，在</a:t>
            </a:r>
            <a:r>
              <a:rPr lang="en-US" altLang="zh-CN" sz="2000" dirty="0">
                <a:solidFill>
                  <a:schemeClr val="tx1">
                    <a:lumMod val="75000"/>
                    <a:lumOff val="25000"/>
                  </a:schemeClr>
                </a:solidFill>
              </a:rPr>
              <a:t>2009</a:t>
            </a:r>
            <a:r>
              <a:rPr lang="zh-CN" altLang="zh-CN" sz="2000" dirty="0">
                <a:solidFill>
                  <a:schemeClr val="tx1">
                    <a:lumMod val="75000"/>
                    <a:lumOff val="25000"/>
                  </a:schemeClr>
                </a:solidFill>
              </a:rPr>
              <a:t>年刺激政策后也经历了类似发展，特别是当地方政府融资机构面临滚动和延续投资的压力时，在</a:t>
            </a:r>
            <a:r>
              <a:rPr lang="en-US" altLang="zh-CN" sz="2000" dirty="0">
                <a:solidFill>
                  <a:schemeClr val="tx1">
                    <a:lumMod val="75000"/>
                    <a:lumOff val="25000"/>
                  </a:schemeClr>
                </a:solidFill>
              </a:rPr>
              <a:t>2012</a:t>
            </a:r>
            <a:r>
              <a:rPr lang="zh-CN" altLang="zh-CN" sz="2000" dirty="0">
                <a:solidFill>
                  <a:schemeClr val="tx1">
                    <a:lumMod val="75000"/>
                    <a:lumOff val="25000"/>
                  </a:schemeClr>
                </a:solidFill>
              </a:rPr>
              <a:t>年后开始从市场上挖掘非银行融资</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与美国铁路融资期间形成的制作业的兴起相呼应</a:t>
            </a:r>
            <a:endParaRPr lang="en-US" altLang="zh-CN" sz="20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000" dirty="0">
                <a:solidFill>
                  <a:schemeClr val="tx1">
                    <a:lumMod val="75000"/>
                    <a:lumOff val="25000"/>
                  </a:schemeClr>
                </a:solidFill>
              </a:rPr>
              <a:t>图</a:t>
            </a:r>
            <a:r>
              <a:rPr lang="en-US" altLang="zh-CN" sz="2000" dirty="0">
                <a:solidFill>
                  <a:schemeClr val="tx1">
                    <a:lumMod val="75000"/>
                    <a:lumOff val="25000"/>
                  </a:schemeClr>
                </a:solidFill>
              </a:rPr>
              <a:t>8</a:t>
            </a:r>
            <a:r>
              <a:rPr lang="zh-CN" altLang="zh-CN" sz="2000" dirty="0">
                <a:solidFill>
                  <a:schemeClr val="tx1">
                    <a:lumMod val="75000"/>
                    <a:lumOff val="25000"/>
                  </a:schemeClr>
                </a:solidFill>
              </a:rPr>
              <a:t>的</a:t>
            </a:r>
            <a:r>
              <a:rPr lang="zh-CN" altLang="en-US" sz="2000" dirty="0">
                <a:solidFill>
                  <a:schemeClr val="tx1">
                    <a:lumMod val="75000"/>
                    <a:lumOff val="25000"/>
                  </a:schemeClr>
                </a:solidFill>
              </a:rPr>
              <a:t>面板</a:t>
            </a:r>
            <a:r>
              <a:rPr lang="en-US" altLang="zh-CN" sz="2000" dirty="0">
                <a:solidFill>
                  <a:schemeClr val="tx1">
                    <a:lumMod val="75000"/>
                    <a:lumOff val="25000"/>
                  </a:schemeClr>
                </a:solidFill>
              </a:rPr>
              <a:t>A</a:t>
            </a:r>
            <a:r>
              <a:rPr lang="zh-CN" altLang="zh-CN" sz="2000" dirty="0">
                <a:solidFill>
                  <a:schemeClr val="tx1">
                    <a:lumMod val="75000"/>
                    <a:lumOff val="25000"/>
                  </a:schemeClr>
                </a:solidFill>
              </a:rPr>
              <a:t>显示，中国的评级机构报告</a:t>
            </a:r>
            <a:r>
              <a:rPr lang="zh-CN" altLang="en-US" sz="2000" dirty="0">
                <a:solidFill>
                  <a:schemeClr val="tx1">
                    <a:lumMod val="75000"/>
                    <a:lumOff val="25000"/>
                  </a:schemeClr>
                </a:solidFill>
              </a:rPr>
              <a:t>和</a:t>
            </a:r>
            <a:r>
              <a:rPr lang="zh-CN" altLang="zh-CN" sz="2000" dirty="0">
                <a:solidFill>
                  <a:schemeClr val="tx1">
                    <a:lumMod val="75000"/>
                    <a:lumOff val="25000"/>
                  </a:schemeClr>
                </a:solidFill>
              </a:rPr>
              <a:t>卖方研究报告数量在</a:t>
            </a:r>
            <a:r>
              <a:rPr lang="en-US" altLang="zh-CN" sz="2000" dirty="0">
                <a:solidFill>
                  <a:schemeClr val="tx1">
                    <a:lumMod val="75000"/>
                    <a:lumOff val="25000"/>
                  </a:schemeClr>
                </a:solidFill>
              </a:rPr>
              <a:t>2012</a:t>
            </a:r>
            <a:r>
              <a:rPr lang="zh-CN" altLang="zh-CN" sz="2000" dirty="0">
                <a:solidFill>
                  <a:schemeClr val="tx1">
                    <a:lumMod val="75000"/>
                    <a:lumOff val="25000"/>
                  </a:schemeClr>
                </a:solidFill>
              </a:rPr>
              <a:t>年前后出现跳跃式增长</a:t>
            </a:r>
            <a:endParaRPr lang="en-US" altLang="zh-CN" sz="20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000" dirty="0">
                <a:solidFill>
                  <a:schemeClr val="tx1">
                    <a:lumMod val="75000"/>
                    <a:lumOff val="25000"/>
                  </a:schemeClr>
                </a:solidFill>
              </a:rPr>
              <a:t>图</a:t>
            </a:r>
            <a:r>
              <a:rPr lang="en-US" altLang="zh-CN" sz="2000" dirty="0">
                <a:solidFill>
                  <a:schemeClr val="tx1">
                    <a:lumMod val="75000"/>
                    <a:lumOff val="25000"/>
                  </a:schemeClr>
                </a:solidFill>
              </a:rPr>
              <a:t>8</a:t>
            </a:r>
            <a:r>
              <a:rPr lang="zh-CN" altLang="zh-CN" sz="2000" dirty="0">
                <a:solidFill>
                  <a:schemeClr val="tx1">
                    <a:lumMod val="75000"/>
                    <a:lumOff val="25000"/>
                  </a:schemeClr>
                </a:solidFill>
              </a:rPr>
              <a:t>的</a:t>
            </a:r>
            <a:r>
              <a:rPr lang="zh-CN" altLang="en-US" sz="2000" dirty="0">
                <a:solidFill>
                  <a:schemeClr val="tx1">
                    <a:lumMod val="75000"/>
                    <a:lumOff val="25000"/>
                  </a:schemeClr>
                </a:solidFill>
              </a:rPr>
              <a:t>面板</a:t>
            </a:r>
            <a:r>
              <a:rPr lang="en-US" altLang="zh-CN" sz="2000" dirty="0">
                <a:solidFill>
                  <a:schemeClr val="tx1">
                    <a:lumMod val="75000"/>
                    <a:lumOff val="25000"/>
                  </a:schemeClr>
                </a:solidFill>
              </a:rPr>
              <a:t>B</a:t>
            </a:r>
            <a:r>
              <a:rPr lang="zh-CN" altLang="zh-CN" sz="2000" dirty="0">
                <a:solidFill>
                  <a:schemeClr val="tx1">
                    <a:lumMod val="75000"/>
                    <a:lumOff val="25000"/>
                  </a:schemeClr>
                </a:solidFill>
              </a:rPr>
              <a:t>显示</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非银行机构在中国债券市场上发挥着越来越重要的作用</a:t>
            </a:r>
            <a:endParaRPr lang="en-US" altLang="zh-CN" sz="20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endParaRPr lang="zh-CN" altLang="zh-CN" sz="2000" dirty="0">
              <a:solidFill>
                <a:schemeClr val="tx1">
                  <a:lumMod val="75000"/>
                  <a:lumOff val="25000"/>
                </a:schemeClr>
              </a:solidFill>
            </a:endParaRPr>
          </a:p>
        </p:txBody>
      </p:sp>
      <p:pic>
        <p:nvPicPr>
          <p:cNvPr id="7" name="图片 6">
            <a:extLst>
              <a:ext uri="{FF2B5EF4-FFF2-40B4-BE49-F238E27FC236}">
                <a16:creationId xmlns:a16="http://schemas.microsoft.com/office/drawing/2014/main" id="{D60992DE-F065-ED43-9B66-46BD9E002831}"/>
              </a:ext>
            </a:extLst>
          </p:cNvPr>
          <p:cNvPicPr/>
          <p:nvPr/>
        </p:nvPicPr>
        <p:blipFill>
          <a:blip r:embed="rId3">
            <a:extLst>
              <a:ext uri="{28A0092B-C50C-407E-A947-70E740481C1C}">
                <a14:useLocalDpi xmlns:a14="http://schemas.microsoft.com/office/drawing/2010/main" val="0"/>
              </a:ext>
            </a:extLst>
          </a:blip>
          <a:stretch>
            <a:fillRect/>
          </a:stretch>
        </p:blipFill>
        <p:spPr>
          <a:xfrm>
            <a:off x="639367" y="1064293"/>
            <a:ext cx="5456633" cy="3215069"/>
          </a:xfrm>
          <a:prstGeom prst="rect">
            <a:avLst/>
          </a:prstGeom>
        </p:spPr>
      </p:pic>
      <p:pic>
        <p:nvPicPr>
          <p:cNvPr id="8" name="图片 7">
            <a:extLst>
              <a:ext uri="{FF2B5EF4-FFF2-40B4-BE49-F238E27FC236}">
                <a16:creationId xmlns:a16="http://schemas.microsoft.com/office/drawing/2014/main" id="{904E812A-257A-AE4F-B5BF-135D05BB0FFB}"/>
              </a:ext>
            </a:extLst>
          </p:cNvPr>
          <p:cNvPicPr/>
          <p:nvPr/>
        </p:nvPicPr>
        <p:blipFill>
          <a:blip r:embed="rId4">
            <a:extLst>
              <a:ext uri="{28A0092B-C50C-407E-A947-70E740481C1C}">
                <a14:useLocalDpi xmlns:a14="http://schemas.microsoft.com/office/drawing/2010/main" val="0"/>
              </a:ext>
            </a:extLst>
          </a:blip>
          <a:stretch>
            <a:fillRect/>
          </a:stretch>
        </p:blipFill>
        <p:spPr>
          <a:xfrm>
            <a:off x="6345753" y="1025924"/>
            <a:ext cx="5260494" cy="3291806"/>
          </a:xfrm>
          <a:prstGeom prst="rect">
            <a:avLst/>
          </a:prstGeom>
        </p:spPr>
      </p:pic>
    </p:spTree>
    <p:extLst>
      <p:ext uri="{BB962C8B-B14F-4D97-AF65-F5344CB8AC3E}">
        <p14:creationId xmlns:p14="http://schemas.microsoft.com/office/powerpoint/2010/main" val="3074620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normAutofit/>
          </a:bodyPr>
          <a:lstStyle/>
          <a:p>
            <a:r>
              <a:rPr lang="zh-CN" altLang="en-US" dirty="0"/>
              <a:t>五、美国与中国的比较</a:t>
            </a:r>
            <a:r>
              <a:rPr lang="en-US" altLang="zh-CN" dirty="0"/>
              <a:t>——ARRA</a:t>
            </a:r>
            <a:r>
              <a:rPr lang="zh-CN" altLang="en-US" dirty="0"/>
              <a:t>下的基础设施投资比较</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39</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914958" y="1176403"/>
            <a:ext cx="10297529" cy="5072735"/>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en-US" altLang="zh-CN" sz="2200" dirty="0">
                <a:solidFill>
                  <a:schemeClr val="tx1">
                    <a:lumMod val="75000"/>
                    <a:lumOff val="25000"/>
                  </a:schemeClr>
                </a:solidFill>
              </a:rPr>
              <a:t>2009</a:t>
            </a:r>
            <a:r>
              <a:rPr lang="zh-CN" altLang="zh-CN" sz="2200" dirty="0">
                <a:solidFill>
                  <a:schemeClr val="tx1">
                    <a:lumMod val="75000"/>
                    <a:lumOff val="25000"/>
                  </a:schemeClr>
                </a:solidFill>
              </a:rPr>
              <a:t>年</a:t>
            </a:r>
            <a:r>
              <a:rPr lang="en-US" altLang="zh-CN" sz="2200" dirty="0">
                <a:solidFill>
                  <a:schemeClr val="tx1">
                    <a:lumMod val="75000"/>
                    <a:lumOff val="25000"/>
                  </a:schemeClr>
                </a:solidFill>
              </a:rPr>
              <a:t>2</a:t>
            </a:r>
            <a:r>
              <a:rPr lang="zh-CN" altLang="zh-CN" sz="2200" dirty="0">
                <a:solidFill>
                  <a:schemeClr val="tx1">
                    <a:lumMod val="75000"/>
                    <a:lumOff val="25000"/>
                  </a:schemeClr>
                </a:solidFill>
              </a:rPr>
              <a:t>月，奥巴马总统签署了</a:t>
            </a:r>
            <a:r>
              <a:rPr lang="en-US" altLang="zh-CN" sz="2200" dirty="0">
                <a:solidFill>
                  <a:schemeClr val="tx1">
                    <a:lumMod val="75000"/>
                    <a:lumOff val="25000"/>
                  </a:schemeClr>
                </a:solidFill>
              </a:rPr>
              <a:t>ARRA</a:t>
            </a:r>
            <a:r>
              <a:rPr lang="zh-CN" altLang="zh-CN" sz="2200" dirty="0">
                <a:solidFill>
                  <a:schemeClr val="tx1">
                    <a:lumMod val="75000"/>
                    <a:lumOff val="25000"/>
                  </a:schemeClr>
                </a:solidFill>
              </a:rPr>
              <a:t>，计划支出</a:t>
            </a:r>
            <a:r>
              <a:rPr lang="en-US" altLang="zh-CN" sz="2200" dirty="0">
                <a:solidFill>
                  <a:schemeClr val="tx1">
                    <a:lumMod val="75000"/>
                    <a:lumOff val="25000"/>
                  </a:schemeClr>
                </a:solidFill>
              </a:rPr>
              <a:t>7870</a:t>
            </a:r>
            <a:r>
              <a:rPr lang="zh-CN" altLang="zh-CN" sz="2200" dirty="0">
                <a:solidFill>
                  <a:schemeClr val="tx1">
                    <a:lumMod val="75000"/>
                    <a:lumOff val="25000"/>
                  </a:schemeClr>
                </a:solidFill>
              </a:rPr>
              <a:t>亿美元，旨在为美国经济提供</a:t>
            </a:r>
            <a:r>
              <a:rPr lang="zh-CN" altLang="en-US" sz="2200" dirty="0">
                <a:solidFill>
                  <a:schemeClr val="tx1">
                    <a:lumMod val="75000"/>
                    <a:lumOff val="25000"/>
                  </a:schemeClr>
                </a:solidFill>
              </a:rPr>
              <a:t>“</a:t>
            </a:r>
            <a:r>
              <a:rPr lang="zh-CN" altLang="zh-CN" sz="2200" dirty="0">
                <a:solidFill>
                  <a:schemeClr val="tx1">
                    <a:lumMod val="75000"/>
                    <a:lumOff val="25000"/>
                  </a:schemeClr>
                </a:solidFill>
              </a:rPr>
              <a:t>强心针</a:t>
            </a:r>
            <a:r>
              <a:rPr lang="zh-CN" altLang="en-US" sz="2200" dirty="0">
                <a:solidFill>
                  <a:schemeClr val="tx1">
                    <a:lumMod val="75000"/>
                    <a:lumOff val="25000"/>
                  </a:schemeClr>
                </a:solidFill>
              </a:rPr>
              <a:t>”</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en-US" altLang="zh-CN" sz="2200" dirty="0">
                <a:solidFill>
                  <a:schemeClr val="tx1">
                    <a:lumMod val="75000"/>
                    <a:lumOff val="25000"/>
                  </a:schemeClr>
                </a:solidFill>
              </a:rPr>
              <a:t>ARRA</a:t>
            </a:r>
            <a:r>
              <a:rPr lang="zh-CN" altLang="zh-CN" sz="2200" dirty="0">
                <a:solidFill>
                  <a:schemeClr val="tx1">
                    <a:lumMod val="75000"/>
                    <a:lumOff val="25000"/>
                  </a:schemeClr>
                </a:solidFill>
              </a:rPr>
              <a:t>的大部分资金用于减税和医疗保健，只有约</a:t>
            </a:r>
            <a:r>
              <a:rPr lang="en-US" altLang="zh-CN" sz="2200" dirty="0">
                <a:solidFill>
                  <a:schemeClr val="tx1">
                    <a:lumMod val="75000"/>
                    <a:lumOff val="25000"/>
                  </a:schemeClr>
                </a:solidFill>
              </a:rPr>
              <a:t>1050</a:t>
            </a:r>
            <a:r>
              <a:rPr lang="zh-CN" altLang="zh-CN" sz="2200" dirty="0">
                <a:solidFill>
                  <a:schemeClr val="tx1">
                    <a:lumMod val="75000"/>
                    <a:lumOff val="25000"/>
                  </a:schemeClr>
                </a:solidFill>
              </a:rPr>
              <a:t>亿美元，即</a:t>
            </a:r>
            <a:r>
              <a:rPr lang="en-US" altLang="zh-CN" sz="2200" dirty="0">
                <a:solidFill>
                  <a:schemeClr val="tx1">
                    <a:lumMod val="75000"/>
                    <a:lumOff val="25000"/>
                  </a:schemeClr>
                </a:solidFill>
              </a:rPr>
              <a:t>2008</a:t>
            </a:r>
            <a:r>
              <a:rPr lang="zh-CN" altLang="zh-CN" sz="2200" dirty="0">
                <a:solidFill>
                  <a:schemeClr val="tx1">
                    <a:lumMod val="75000"/>
                    <a:lumOff val="25000"/>
                  </a:schemeClr>
                </a:solidFill>
              </a:rPr>
              <a:t>年美国</a:t>
            </a:r>
            <a:r>
              <a:rPr lang="en-US" altLang="zh-CN" sz="2200" dirty="0">
                <a:solidFill>
                  <a:schemeClr val="tx1">
                    <a:lumMod val="75000"/>
                    <a:lumOff val="25000"/>
                  </a:schemeClr>
                </a:solidFill>
              </a:rPr>
              <a:t>GDP</a:t>
            </a:r>
            <a:r>
              <a:rPr lang="zh-CN" altLang="zh-CN" sz="2200" dirty="0">
                <a:solidFill>
                  <a:schemeClr val="tx1">
                    <a:lumMod val="75000"/>
                    <a:lumOff val="25000"/>
                  </a:schemeClr>
                </a:solidFill>
              </a:rPr>
              <a:t>的</a:t>
            </a:r>
            <a:r>
              <a:rPr lang="en-US" altLang="zh-CN" sz="2200" dirty="0">
                <a:solidFill>
                  <a:schemeClr val="tx1">
                    <a:lumMod val="75000"/>
                    <a:lumOff val="25000"/>
                  </a:schemeClr>
                </a:solidFill>
              </a:rPr>
              <a:t>0.7%</a:t>
            </a:r>
            <a:r>
              <a:rPr lang="zh-CN" altLang="zh-CN" sz="2200" dirty="0">
                <a:solidFill>
                  <a:schemeClr val="tx1">
                    <a:lumMod val="75000"/>
                    <a:lumOff val="25000"/>
                  </a:schemeClr>
                </a:solidFill>
              </a:rPr>
              <a:t>，用于基础设施投资</a:t>
            </a:r>
            <a:r>
              <a:rPr lang="zh-CN" altLang="en-US" sz="2200" dirty="0">
                <a:solidFill>
                  <a:schemeClr val="tx1">
                    <a:lumMod val="75000"/>
                    <a:lumOff val="25000"/>
                  </a:schemeClr>
                </a:solidFill>
              </a:rPr>
              <a:t>；而</a:t>
            </a:r>
            <a:r>
              <a:rPr lang="zh-CN" altLang="zh-CN" sz="2200" dirty="0">
                <a:solidFill>
                  <a:schemeClr val="tx1">
                    <a:lumMod val="75000"/>
                    <a:lumOff val="25000"/>
                  </a:schemeClr>
                </a:solidFill>
              </a:rPr>
              <a:t>中国</a:t>
            </a:r>
            <a:r>
              <a:rPr lang="en-US" altLang="zh-CN" sz="2200" dirty="0">
                <a:solidFill>
                  <a:schemeClr val="tx1">
                    <a:lumMod val="75000"/>
                    <a:lumOff val="25000"/>
                  </a:schemeClr>
                </a:solidFill>
              </a:rPr>
              <a:t>2009</a:t>
            </a:r>
            <a:r>
              <a:rPr lang="zh-CN" altLang="zh-CN" sz="2200" dirty="0">
                <a:solidFill>
                  <a:schemeClr val="tx1">
                    <a:lumMod val="75000"/>
                    <a:lumOff val="25000"/>
                  </a:schemeClr>
                </a:solidFill>
              </a:rPr>
              <a:t>年的刺激计划，约占</a:t>
            </a:r>
            <a:r>
              <a:rPr lang="en-US" altLang="zh-CN" sz="2200" dirty="0">
                <a:solidFill>
                  <a:schemeClr val="tx1">
                    <a:lumMod val="75000"/>
                    <a:lumOff val="25000"/>
                  </a:schemeClr>
                </a:solidFill>
              </a:rPr>
              <a:t>2008</a:t>
            </a:r>
            <a:r>
              <a:rPr lang="zh-CN" altLang="zh-CN" sz="2200" dirty="0">
                <a:solidFill>
                  <a:schemeClr val="tx1">
                    <a:lumMod val="75000"/>
                    <a:lumOff val="25000"/>
                  </a:schemeClr>
                </a:solidFill>
              </a:rPr>
              <a:t>年</a:t>
            </a:r>
            <a:r>
              <a:rPr lang="en-US" altLang="zh-CN" sz="2200" dirty="0">
                <a:solidFill>
                  <a:schemeClr val="tx1">
                    <a:lumMod val="75000"/>
                    <a:lumOff val="25000"/>
                  </a:schemeClr>
                </a:solidFill>
              </a:rPr>
              <a:t>GDP</a:t>
            </a:r>
            <a:r>
              <a:rPr lang="zh-CN" altLang="zh-CN" sz="2200" dirty="0">
                <a:solidFill>
                  <a:schemeClr val="tx1">
                    <a:lumMod val="75000"/>
                    <a:lumOff val="25000"/>
                  </a:schemeClr>
                </a:solidFill>
              </a:rPr>
              <a:t>的</a:t>
            </a:r>
            <a:r>
              <a:rPr lang="en-US" altLang="zh-CN" sz="2200" dirty="0">
                <a:solidFill>
                  <a:schemeClr val="tx1">
                    <a:lumMod val="75000"/>
                    <a:lumOff val="25000"/>
                  </a:schemeClr>
                </a:solidFill>
              </a:rPr>
              <a:t>12.5%</a:t>
            </a:r>
            <a:r>
              <a:rPr lang="zh-CN" altLang="zh-CN" sz="2200" dirty="0">
                <a:solidFill>
                  <a:schemeClr val="tx1">
                    <a:lumMod val="75000"/>
                    <a:lumOff val="25000"/>
                  </a:schemeClr>
                </a:solidFill>
              </a:rPr>
              <a:t>完全用于基础设施投资</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和中国的刺激政策的比较重点是</a:t>
            </a:r>
            <a:r>
              <a:rPr lang="zh-CN" altLang="zh-CN" sz="2200" dirty="0">
                <a:solidFill>
                  <a:schemeClr val="tx1">
                    <a:lumMod val="75000"/>
                    <a:lumOff val="25000"/>
                  </a:schemeClr>
                </a:solidFill>
              </a:rPr>
              <a:t>基础设施计划</a:t>
            </a:r>
            <a:r>
              <a:rPr lang="zh-CN" altLang="en-US" sz="2200" dirty="0">
                <a:solidFill>
                  <a:schemeClr val="tx1">
                    <a:lumMod val="75000"/>
                    <a:lumOff val="25000"/>
                  </a:schemeClr>
                </a:solidFill>
              </a:rPr>
              <a:t>的区别：</a:t>
            </a:r>
            <a:endParaRPr lang="en-US" altLang="zh-CN" sz="2200" dirty="0">
              <a:solidFill>
                <a:schemeClr val="tx1">
                  <a:lumMod val="75000"/>
                  <a:lumOff val="25000"/>
                </a:schemeClr>
              </a:solidFill>
            </a:endParaRPr>
          </a:p>
          <a:p>
            <a:pPr marL="961200" lvl="1" indent="-365760" defTabSz="685800">
              <a:lnSpc>
                <a:spcPct val="110000"/>
              </a:lnSpc>
              <a:spcBef>
                <a:spcPts val="150"/>
              </a:spcBef>
              <a:spcAft>
                <a:spcPts val="300"/>
              </a:spcAft>
              <a:buClr>
                <a:srgbClr val="FF5050"/>
              </a:buClr>
              <a:buFont typeface="Wingdings" panose="05000000000000000000" pitchFamily="2" charset="2"/>
              <a:buChar char=""/>
            </a:pPr>
            <a:r>
              <a:rPr lang="zh-CN" altLang="zh-CN" sz="2000" dirty="0">
                <a:solidFill>
                  <a:schemeClr val="tx1">
                    <a:lumMod val="75000"/>
                    <a:lumOff val="25000"/>
                  </a:schemeClr>
                </a:solidFill>
              </a:rPr>
              <a:t>事后政策评估</a:t>
            </a:r>
            <a:r>
              <a:rPr lang="zh-CN" altLang="en-US" sz="2000" dirty="0">
                <a:solidFill>
                  <a:schemeClr val="tx1">
                    <a:lumMod val="75000"/>
                    <a:lumOff val="25000"/>
                  </a:schemeClr>
                </a:solidFill>
              </a:rPr>
              <a:t>：</a:t>
            </a:r>
            <a:r>
              <a:rPr lang="en-US" altLang="zh-CN" sz="2000" dirty="0">
                <a:solidFill>
                  <a:schemeClr val="tx1">
                    <a:lumMod val="75000"/>
                    <a:lumOff val="25000"/>
                  </a:schemeClr>
                </a:solidFill>
              </a:rPr>
              <a:t>Bai</a:t>
            </a:r>
            <a:r>
              <a:rPr lang="zh-CN" altLang="zh-CN" sz="2000" dirty="0">
                <a:solidFill>
                  <a:schemeClr val="tx1">
                    <a:lumMod val="75000"/>
                    <a:lumOff val="25000"/>
                  </a:schemeClr>
                </a:solidFill>
              </a:rPr>
              <a:t>等人（</a:t>
            </a:r>
            <a:r>
              <a:rPr lang="en-US" altLang="zh-CN" sz="2000" dirty="0">
                <a:solidFill>
                  <a:schemeClr val="tx1">
                    <a:lumMod val="75000"/>
                    <a:lumOff val="25000"/>
                  </a:schemeClr>
                </a:solidFill>
              </a:rPr>
              <a:t>2016</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Cong</a:t>
            </a:r>
            <a:r>
              <a:rPr lang="zh-CN" altLang="zh-CN" sz="2000" dirty="0">
                <a:solidFill>
                  <a:schemeClr val="tx1">
                    <a:lumMod val="75000"/>
                    <a:lumOff val="25000"/>
                  </a:schemeClr>
                </a:solidFill>
              </a:rPr>
              <a:t>等人（</a:t>
            </a:r>
            <a:r>
              <a:rPr lang="en-US" altLang="zh-CN" sz="2000" dirty="0">
                <a:solidFill>
                  <a:schemeClr val="tx1">
                    <a:lumMod val="75000"/>
                    <a:lumOff val="25000"/>
                  </a:schemeClr>
                </a:solidFill>
              </a:rPr>
              <a:t>2019</a:t>
            </a:r>
            <a:r>
              <a:rPr lang="zh-CN" altLang="zh-CN" sz="2000" dirty="0">
                <a:solidFill>
                  <a:schemeClr val="tx1">
                    <a:lumMod val="75000"/>
                    <a:lumOff val="25000"/>
                  </a:schemeClr>
                </a:solidFill>
              </a:rPr>
              <a:t>）通过显示</a:t>
            </a:r>
            <a:r>
              <a:rPr lang="en-US" altLang="zh-CN" sz="2000" dirty="0">
                <a:solidFill>
                  <a:schemeClr val="tx1">
                    <a:lumMod val="75000"/>
                    <a:lumOff val="25000"/>
                  </a:schemeClr>
                </a:solidFill>
              </a:rPr>
              <a:t>2009</a:t>
            </a:r>
            <a:r>
              <a:rPr lang="zh-CN" altLang="zh-CN" sz="2000" dirty="0">
                <a:solidFill>
                  <a:schemeClr val="tx1">
                    <a:lumMod val="75000"/>
                    <a:lumOff val="25000"/>
                  </a:schemeClr>
                </a:solidFill>
              </a:rPr>
              <a:t>年后中国经济的效率下降提供了负面评价</a:t>
            </a:r>
            <a:r>
              <a:rPr lang="zh-CN" altLang="en-US" sz="2000" dirty="0">
                <a:solidFill>
                  <a:schemeClr val="tx1">
                    <a:lumMod val="75000"/>
                    <a:lumOff val="25000"/>
                  </a:schemeClr>
                </a:solidFill>
              </a:rPr>
              <a:t>；而</a:t>
            </a:r>
            <a:r>
              <a:rPr lang="en-US" altLang="zh-CN" sz="2000" dirty="0">
                <a:solidFill>
                  <a:schemeClr val="tx1">
                    <a:lumMod val="75000"/>
                    <a:lumOff val="25000"/>
                  </a:schemeClr>
                </a:solidFill>
              </a:rPr>
              <a:t>ARRA</a:t>
            </a:r>
            <a:r>
              <a:rPr lang="zh-CN" altLang="zh-CN" sz="2000" dirty="0">
                <a:solidFill>
                  <a:schemeClr val="tx1">
                    <a:lumMod val="75000"/>
                    <a:lumOff val="25000"/>
                  </a:schemeClr>
                </a:solidFill>
              </a:rPr>
              <a:t>得到了美国政策制定者和学术界的适度积极回应</a:t>
            </a:r>
            <a:endParaRPr lang="en-US" altLang="zh-CN" sz="2000" dirty="0">
              <a:solidFill>
                <a:schemeClr val="tx1">
                  <a:lumMod val="75000"/>
                  <a:lumOff val="25000"/>
                </a:schemeClr>
              </a:solidFill>
            </a:endParaRPr>
          </a:p>
          <a:p>
            <a:pPr marL="961200" lvl="1" indent="-365760" defTabSz="685800">
              <a:lnSpc>
                <a:spcPct val="110000"/>
              </a:lnSpc>
              <a:spcBef>
                <a:spcPts val="150"/>
              </a:spcBef>
              <a:spcAft>
                <a:spcPts val="300"/>
              </a:spcAft>
              <a:buClr>
                <a:srgbClr val="FF5050"/>
              </a:buClr>
              <a:buFont typeface="Wingdings" panose="05000000000000000000" pitchFamily="2" charset="2"/>
              <a:buChar char=""/>
            </a:pPr>
            <a:r>
              <a:rPr lang="zh-CN" altLang="zh-CN" sz="2000" dirty="0">
                <a:solidFill>
                  <a:schemeClr val="tx1">
                    <a:lumMod val="75000"/>
                    <a:lumOff val="25000"/>
                  </a:schemeClr>
                </a:solidFill>
              </a:rPr>
              <a:t>地方政府融资结构的差异可能导致了</a:t>
            </a:r>
            <a:r>
              <a:rPr lang="zh-CN" altLang="en-US" sz="2000" dirty="0">
                <a:solidFill>
                  <a:schemeClr val="tx1">
                    <a:lumMod val="75000"/>
                    <a:lumOff val="25000"/>
                  </a:schemeClr>
                </a:solidFill>
              </a:rPr>
              <a:t>中美</a:t>
            </a:r>
            <a:r>
              <a:rPr lang="zh-CN" altLang="zh-CN" sz="2000" dirty="0">
                <a:solidFill>
                  <a:schemeClr val="tx1">
                    <a:lumMod val="75000"/>
                    <a:lumOff val="25000"/>
                  </a:schemeClr>
                </a:solidFill>
              </a:rPr>
              <a:t>长期结果的分歧</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在美国，收入债券和一般义务债券之间存在明显的法律差异</a:t>
            </a:r>
            <a:r>
              <a:rPr lang="zh-CN" altLang="en-US" sz="2000" dirty="0">
                <a:solidFill>
                  <a:schemeClr val="tx1">
                    <a:lumMod val="75000"/>
                    <a:lumOff val="25000"/>
                  </a:schemeClr>
                </a:solidFill>
              </a:rPr>
              <a:t>；而</a:t>
            </a:r>
            <a:r>
              <a:rPr lang="zh-CN" altLang="zh-CN" sz="2000" dirty="0">
                <a:solidFill>
                  <a:schemeClr val="tx1">
                    <a:lumMod val="75000"/>
                    <a:lumOff val="25000"/>
                  </a:schemeClr>
                </a:solidFill>
              </a:rPr>
              <a:t>中国的收入性债务和一般义务性债务之间缺乏区分，这也是</a:t>
            </a:r>
            <a:r>
              <a:rPr lang="zh-CN" altLang="en-US" sz="2000" dirty="0">
                <a:solidFill>
                  <a:schemeClr val="tx1">
                    <a:lumMod val="75000"/>
                    <a:lumOff val="25000"/>
                  </a:schemeClr>
                </a:solidFill>
              </a:rPr>
              <a:t>城投债</a:t>
            </a:r>
            <a:r>
              <a:rPr lang="zh-CN" altLang="zh-CN" sz="2000" dirty="0">
                <a:solidFill>
                  <a:schemeClr val="tx1">
                    <a:lumMod val="75000"/>
                    <a:lumOff val="25000"/>
                  </a:schemeClr>
                </a:solidFill>
              </a:rPr>
              <a:t>和其他地方政府融资机构债务所附带的隐性担保的关键。为了解决这个问题，北京在</a:t>
            </a:r>
            <a:r>
              <a:rPr lang="en-US" altLang="zh-CN" sz="2000" dirty="0">
                <a:solidFill>
                  <a:schemeClr val="tx1">
                    <a:lumMod val="75000"/>
                    <a:lumOff val="25000"/>
                  </a:schemeClr>
                </a:solidFill>
              </a:rPr>
              <a:t>2015</a:t>
            </a:r>
            <a:r>
              <a:rPr lang="zh-CN" altLang="zh-CN" sz="2000" dirty="0">
                <a:solidFill>
                  <a:schemeClr val="tx1">
                    <a:lumMod val="75000"/>
                    <a:lumOff val="25000"/>
                  </a:schemeClr>
                </a:solidFill>
              </a:rPr>
              <a:t>年推出了</a:t>
            </a:r>
            <a:r>
              <a:rPr lang="zh-CN" altLang="zh-CN" sz="2000" b="1" dirty="0">
                <a:solidFill>
                  <a:schemeClr val="tx1">
                    <a:lumMod val="75000"/>
                    <a:lumOff val="25000"/>
                  </a:schemeClr>
                </a:solidFill>
              </a:rPr>
              <a:t>债务置换计划</a:t>
            </a:r>
          </a:p>
        </p:txBody>
      </p:sp>
    </p:spTree>
    <p:extLst>
      <p:ext uri="{BB962C8B-B14F-4D97-AF65-F5344CB8AC3E}">
        <p14:creationId xmlns:p14="http://schemas.microsoft.com/office/powerpoint/2010/main" val="3530159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A21E0-563E-4905-A440-E8FA54AD2000}"/>
              </a:ext>
            </a:extLst>
          </p:cNvPr>
          <p:cNvSpPr>
            <a:spLocks noGrp="1"/>
          </p:cNvSpPr>
          <p:nvPr>
            <p:ph type="title"/>
          </p:nvPr>
        </p:nvSpPr>
        <p:spPr/>
        <p:txBody>
          <a:bodyPr/>
          <a:lstStyle/>
          <a:p>
            <a:r>
              <a:rPr lang="zh-CN" altLang="en-US" dirty="0"/>
              <a:t>文献综述</a:t>
            </a:r>
          </a:p>
        </p:txBody>
      </p:sp>
      <p:sp>
        <p:nvSpPr>
          <p:cNvPr id="3" name="内容占位符 2">
            <a:extLst>
              <a:ext uri="{FF2B5EF4-FFF2-40B4-BE49-F238E27FC236}">
                <a16:creationId xmlns:a16="http://schemas.microsoft.com/office/drawing/2014/main" id="{32FFAEE2-573E-48EE-BED2-BE890A8D1225}"/>
              </a:ext>
            </a:extLst>
          </p:cNvPr>
          <p:cNvSpPr>
            <a:spLocks noGrp="1"/>
          </p:cNvSpPr>
          <p:nvPr>
            <p:ph idx="1"/>
          </p:nvPr>
        </p:nvSpPr>
        <p:spPr>
          <a:xfrm>
            <a:off x="979336" y="1093498"/>
            <a:ext cx="10294287" cy="5048319"/>
          </a:xfrm>
        </p:spPr>
        <p:txBody>
          <a:bodyPr vert="horz" lIns="0" tIns="45720" rIns="0" bIns="45720" rtlCol="0">
            <a:noAutofit/>
          </a:bodyPr>
          <a:lstStyle/>
          <a:p>
            <a:r>
              <a:rPr lang="zh-CN" altLang="en-US" sz="2400" dirty="0"/>
              <a:t>地方政府融资：</a:t>
            </a:r>
            <a:endParaRPr lang="en-US" altLang="zh-CN" sz="2400" dirty="0"/>
          </a:p>
          <a:p>
            <a:pPr lvl="1">
              <a:lnSpc>
                <a:spcPct val="120000"/>
              </a:lnSpc>
            </a:pPr>
            <a:r>
              <a:rPr lang="zh-CN" altLang="en-US" sz="2200" dirty="0"/>
              <a:t>地方政府融资历史</a:t>
            </a:r>
            <a:r>
              <a:rPr lang="en-US" altLang="zh-CN" sz="2200" dirty="0"/>
              <a:t> (Bai et al., 2016; Li and Zhou, 2005)</a:t>
            </a:r>
            <a:r>
              <a:rPr lang="zh-CN" altLang="zh-CN" sz="2200" dirty="0"/>
              <a:t> </a:t>
            </a:r>
            <a:r>
              <a:rPr lang="zh-CN" altLang="en-US" sz="2200" dirty="0"/>
              <a:t>；地方政府融资的</a:t>
            </a:r>
            <a:r>
              <a:rPr lang="zh-CN" altLang="zh-CN" sz="2200" dirty="0"/>
              <a:t>政治经济学</a:t>
            </a:r>
            <a:r>
              <a:rPr lang="en-US" altLang="zh-CN" sz="2200" dirty="0"/>
              <a:t> (Gao et al., 2018)</a:t>
            </a:r>
            <a:r>
              <a:rPr lang="zh-CN" altLang="en-US" sz="2200" dirty="0"/>
              <a:t>；</a:t>
            </a:r>
            <a:r>
              <a:rPr lang="zh-CN" altLang="zh-CN" sz="2200" dirty="0"/>
              <a:t>融资决策的</a:t>
            </a:r>
            <a:r>
              <a:rPr lang="zh-CN" altLang="en-US" sz="2200" dirty="0"/>
              <a:t>城投债</a:t>
            </a:r>
            <a:r>
              <a:rPr lang="zh-CN" altLang="zh-CN" sz="2200" dirty="0"/>
              <a:t>的横向定价因素</a:t>
            </a:r>
            <a:r>
              <a:rPr lang="en-US" altLang="zh-CN" sz="2200" dirty="0"/>
              <a:t>(Ang et al., 2019</a:t>
            </a:r>
            <a:r>
              <a:rPr lang="zh-CN" altLang="en-US" sz="2200" dirty="0"/>
              <a:t> </a:t>
            </a:r>
            <a:r>
              <a:rPr lang="en-US" altLang="zh-CN" sz="2200" dirty="0"/>
              <a:t>;</a:t>
            </a:r>
            <a:r>
              <a:rPr lang="zh-CN" altLang="en-US" sz="2200" dirty="0"/>
              <a:t> </a:t>
            </a:r>
            <a:r>
              <a:rPr lang="en-US" altLang="zh-CN" sz="2200" dirty="0"/>
              <a:t>Liu et al., 2017a)</a:t>
            </a:r>
            <a:r>
              <a:rPr lang="zh-CN" altLang="en-US" sz="2200" dirty="0"/>
              <a:t>；</a:t>
            </a:r>
            <a:r>
              <a:rPr lang="en-US" altLang="zh-CN" sz="2200" dirty="0"/>
              <a:t> LGFV</a:t>
            </a:r>
            <a:r>
              <a:rPr lang="zh-CN" altLang="zh-CN" sz="2200" dirty="0"/>
              <a:t>债务</a:t>
            </a:r>
            <a:r>
              <a:rPr lang="zh-CN" altLang="en-US" sz="2200" dirty="0"/>
              <a:t> </a:t>
            </a:r>
            <a:r>
              <a:rPr lang="en-US" altLang="zh-CN" sz="2200" dirty="0"/>
              <a:t>(Zhang and Barnett,2014)</a:t>
            </a:r>
            <a:r>
              <a:rPr lang="zh-CN" altLang="en-US" sz="2200" dirty="0"/>
              <a:t>；</a:t>
            </a:r>
            <a:r>
              <a:rPr lang="zh-CN" altLang="zh-CN" sz="2200" dirty="0"/>
              <a:t>由土地出让金支持的</a:t>
            </a:r>
            <a:r>
              <a:rPr lang="en-US" altLang="zh-CN" sz="2200" dirty="0"/>
              <a:t>LGFV</a:t>
            </a:r>
            <a:r>
              <a:rPr lang="zh-CN" altLang="zh-CN" sz="2200" dirty="0"/>
              <a:t>借款</a:t>
            </a:r>
            <a:r>
              <a:rPr lang="zh-CN" altLang="en-US" sz="2200" dirty="0"/>
              <a:t> </a:t>
            </a:r>
            <a:r>
              <a:rPr lang="en-US" altLang="zh-CN" sz="2200" dirty="0"/>
              <a:t>(Ambrose et al., 2015)</a:t>
            </a:r>
          </a:p>
          <a:p>
            <a:r>
              <a:rPr lang="zh-CN" altLang="zh-CN" sz="2400" dirty="0"/>
              <a:t>公共债务</a:t>
            </a:r>
            <a:r>
              <a:rPr lang="zh-CN" altLang="en-US" sz="2400" dirty="0"/>
              <a:t>的影响：</a:t>
            </a:r>
            <a:endParaRPr lang="en-US" altLang="zh-CN" sz="2400" dirty="0"/>
          </a:p>
          <a:p>
            <a:pPr lvl="1">
              <a:lnSpc>
                <a:spcPct val="120000"/>
              </a:lnSpc>
            </a:pPr>
            <a:r>
              <a:rPr lang="zh-CN" altLang="zh-CN" sz="2200" dirty="0"/>
              <a:t>公共债务对私人投资的挤出效应</a:t>
            </a:r>
            <a:r>
              <a:rPr lang="en-US" altLang="zh-CN" sz="2200" dirty="0"/>
              <a:t> (Huang et al., 2016)</a:t>
            </a:r>
            <a:r>
              <a:rPr lang="zh-CN" altLang="en-US" sz="2200" dirty="0"/>
              <a:t>；</a:t>
            </a:r>
            <a:r>
              <a:rPr lang="zh-CN" altLang="zh-CN" sz="2200" dirty="0"/>
              <a:t>地方政府债务对银行部门估值的影响</a:t>
            </a:r>
            <a:r>
              <a:rPr lang="en-US" altLang="zh-CN" sz="2200" dirty="0"/>
              <a:t> (Chen and Gu,2012)</a:t>
            </a:r>
            <a:r>
              <a:rPr lang="zh-CN" altLang="en-US" sz="2200" dirty="0"/>
              <a:t>；</a:t>
            </a:r>
            <a:r>
              <a:rPr lang="zh-CN" altLang="zh-CN" sz="2200" dirty="0"/>
              <a:t>地方政府对资产定价的质押效应</a:t>
            </a:r>
            <a:r>
              <a:rPr lang="en-US" altLang="zh-CN" sz="2200" dirty="0"/>
              <a:t>(Chen et al., 2018a)</a:t>
            </a:r>
            <a:r>
              <a:rPr lang="zh-CN" altLang="en-US" sz="2200" dirty="0"/>
              <a:t>；</a:t>
            </a:r>
            <a:r>
              <a:rPr lang="zh-CN" altLang="zh-CN" sz="2200" dirty="0"/>
              <a:t>地方政府之间的经济锦标赛</a:t>
            </a:r>
            <a:r>
              <a:rPr lang="zh-CN" altLang="en-US" sz="2200" dirty="0"/>
              <a:t> </a:t>
            </a:r>
            <a:r>
              <a:rPr lang="en-US" altLang="zh-CN" sz="2200" dirty="0"/>
              <a:t>(Xiong,2018)</a:t>
            </a:r>
          </a:p>
          <a:p>
            <a:r>
              <a:rPr lang="zh-CN" altLang="zh-CN" sz="2400" dirty="0"/>
              <a:t>银行信贷分配（</a:t>
            </a:r>
            <a:r>
              <a:rPr lang="en-US" altLang="zh-CN" sz="2400" dirty="0"/>
              <a:t>Deng et al., 2015 ; Cong et al., 2019 ; Song et al., 2011</a:t>
            </a:r>
            <a:r>
              <a:rPr lang="zh-CN" altLang="zh-CN" sz="2400" dirty="0"/>
              <a:t>）</a:t>
            </a:r>
            <a:endParaRPr lang="en-US" altLang="zh-CN" sz="2200" dirty="0"/>
          </a:p>
          <a:p>
            <a:r>
              <a:rPr lang="zh-CN" altLang="zh-CN" sz="2400" dirty="0"/>
              <a:t>信托贷款的发展</a:t>
            </a:r>
            <a:r>
              <a:rPr lang="en-US" altLang="zh-CN" sz="2400" dirty="0"/>
              <a:t>(Allen et al., 2017</a:t>
            </a:r>
            <a:r>
              <a:rPr lang="zh-CN" altLang="zh-CN" sz="2400" dirty="0"/>
              <a:t>；</a:t>
            </a:r>
            <a:r>
              <a:rPr lang="en-US" altLang="zh-CN" sz="2400" dirty="0"/>
              <a:t>Allen et al., 2019</a:t>
            </a:r>
            <a:r>
              <a:rPr lang="zh-CN" altLang="zh-CN" sz="2400" dirty="0"/>
              <a:t>；</a:t>
            </a:r>
            <a:r>
              <a:rPr lang="en-US" altLang="zh-CN" sz="2400" dirty="0"/>
              <a:t>Chen et al., 2018b)</a:t>
            </a:r>
          </a:p>
          <a:p>
            <a:endParaRPr lang="zh-CN" altLang="en-US" sz="2000" dirty="0"/>
          </a:p>
        </p:txBody>
      </p:sp>
      <p:sp>
        <p:nvSpPr>
          <p:cNvPr id="4" name="日期占位符 3">
            <a:extLst>
              <a:ext uri="{FF2B5EF4-FFF2-40B4-BE49-F238E27FC236}">
                <a16:creationId xmlns:a16="http://schemas.microsoft.com/office/drawing/2014/main" id="{8013C6F0-5DCC-4958-9FC5-41B99BAC1E9E}"/>
              </a:ext>
            </a:extLst>
          </p:cNvPr>
          <p:cNvSpPr>
            <a:spLocks noGrp="1"/>
          </p:cNvSpPr>
          <p:nvPr>
            <p:ph type="dt" sz="half" idx="10"/>
          </p:nvPr>
        </p:nvSpPr>
        <p:spPr/>
        <p:txBody>
          <a:bodyPr/>
          <a:lstStyle/>
          <a:p>
            <a:fld id="{1C965D0C-F0CF-6549-83C5-90FB207143A2}" type="datetime1">
              <a:rPr lang="zh-CN" altLang="en-US" smtClean="0"/>
              <a:t>2022/11/27</a:t>
            </a:fld>
            <a:endParaRPr lang="en-US" dirty="0"/>
          </a:p>
        </p:txBody>
      </p:sp>
      <p:sp>
        <p:nvSpPr>
          <p:cNvPr id="5" name="页脚占位符 4">
            <a:extLst>
              <a:ext uri="{FF2B5EF4-FFF2-40B4-BE49-F238E27FC236}">
                <a16:creationId xmlns:a16="http://schemas.microsoft.com/office/drawing/2014/main" id="{D06BE277-EAD3-4923-8EC5-E7A95FC63002}"/>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B8A05367-F16E-4005-A6F6-48EE0871E760}"/>
              </a:ext>
            </a:extLst>
          </p:cNvPr>
          <p:cNvSpPr>
            <a:spLocks noGrp="1"/>
          </p:cNvSpPr>
          <p:nvPr>
            <p:ph type="sldNum" sz="quarter" idx="12"/>
          </p:nvPr>
        </p:nvSpPr>
        <p:spPr/>
        <p:txBody>
          <a:bodyPr/>
          <a:lstStyle/>
          <a:p>
            <a:fld id="{03C3F5E1-8BEB-46F8-B0C6-3051342B5E98}" type="slidenum">
              <a:rPr lang="en-US" smtClean="0"/>
              <a:pPr/>
              <a:t>4</a:t>
            </a:fld>
            <a:endParaRPr lang="en-US" dirty="0"/>
          </a:p>
        </p:txBody>
      </p:sp>
    </p:spTree>
    <p:extLst>
      <p:ext uri="{BB962C8B-B14F-4D97-AF65-F5344CB8AC3E}">
        <p14:creationId xmlns:p14="http://schemas.microsoft.com/office/powerpoint/2010/main" val="3814577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173C4-207C-7A46-AD4D-510F88273831}"/>
              </a:ext>
            </a:extLst>
          </p:cNvPr>
          <p:cNvSpPr>
            <a:spLocks noGrp="1"/>
          </p:cNvSpPr>
          <p:nvPr>
            <p:ph type="title"/>
          </p:nvPr>
        </p:nvSpPr>
        <p:spPr>
          <a:xfrm>
            <a:off x="1097284" y="286607"/>
            <a:ext cx="10058400" cy="700949"/>
          </a:xfrm>
        </p:spPr>
        <p:txBody>
          <a:bodyPr>
            <a:normAutofit/>
          </a:bodyPr>
          <a:lstStyle/>
          <a:p>
            <a:r>
              <a:rPr lang="zh-CN" altLang="en-US" dirty="0"/>
              <a:t>五、美国与中国的比较</a:t>
            </a:r>
            <a:r>
              <a:rPr lang="en-US" altLang="zh-CN" dirty="0"/>
              <a:t>——</a:t>
            </a:r>
            <a:r>
              <a:rPr lang="zh-CN" altLang="en-US" dirty="0"/>
              <a:t>监管和市场力量的政治经济学</a:t>
            </a:r>
            <a:endParaRPr kumimoji="1" lang="zh-CN" altLang="en-US" dirty="0"/>
          </a:p>
        </p:txBody>
      </p:sp>
      <p:sp>
        <p:nvSpPr>
          <p:cNvPr id="4" name="日期占位符 3">
            <a:extLst>
              <a:ext uri="{FF2B5EF4-FFF2-40B4-BE49-F238E27FC236}">
                <a16:creationId xmlns:a16="http://schemas.microsoft.com/office/drawing/2014/main" id="{5D5D76B4-4499-DC44-A124-913D0BF1A9F2}"/>
              </a:ext>
            </a:extLst>
          </p:cNvPr>
          <p:cNvSpPr>
            <a:spLocks noGrp="1"/>
          </p:cNvSpPr>
          <p:nvPr>
            <p:ph type="dt" sz="half" idx="10"/>
          </p:nvPr>
        </p:nvSpPr>
        <p:spPr/>
        <p:txBody>
          <a:bodyPr/>
          <a:lstStyle/>
          <a:p>
            <a:fld id="{C8AFFF0F-AE7D-8C4E-BD75-14593DDB1978}" type="datetime1">
              <a:rPr lang="zh-CN" altLang="en-US" smtClean="0"/>
              <a:t>2022/11/27</a:t>
            </a:fld>
            <a:endParaRPr lang="en-US" dirty="0"/>
          </a:p>
        </p:txBody>
      </p:sp>
      <p:sp>
        <p:nvSpPr>
          <p:cNvPr id="5" name="页脚占位符 4">
            <a:extLst>
              <a:ext uri="{FF2B5EF4-FFF2-40B4-BE49-F238E27FC236}">
                <a16:creationId xmlns:a16="http://schemas.microsoft.com/office/drawing/2014/main" id="{C4B24772-D4EB-9242-8466-CB7A80E4B99B}"/>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4CA5BF63-3454-9547-87EC-B65ACB4EC883}"/>
              </a:ext>
            </a:extLst>
          </p:cNvPr>
          <p:cNvSpPr>
            <a:spLocks noGrp="1"/>
          </p:cNvSpPr>
          <p:nvPr>
            <p:ph type="sldNum" sz="quarter" idx="12"/>
          </p:nvPr>
        </p:nvSpPr>
        <p:spPr/>
        <p:txBody>
          <a:bodyPr/>
          <a:lstStyle/>
          <a:p>
            <a:fld id="{03C3F5E1-8BEB-46F8-B0C6-3051342B5E98}" type="slidenum">
              <a:rPr lang="en-US" smtClean="0"/>
              <a:pPr/>
              <a:t>40</a:t>
            </a:fld>
            <a:endParaRPr lang="en-US" dirty="0"/>
          </a:p>
        </p:txBody>
      </p:sp>
      <p:sp>
        <p:nvSpPr>
          <p:cNvPr id="9" name="矩形 8">
            <a:extLst>
              <a:ext uri="{FF2B5EF4-FFF2-40B4-BE49-F238E27FC236}">
                <a16:creationId xmlns:a16="http://schemas.microsoft.com/office/drawing/2014/main" id="{DAFBEB7B-3F24-5640-883C-15F08E44AC8F}"/>
              </a:ext>
            </a:extLst>
          </p:cNvPr>
          <p:cNvSpPr/>
          <p:nvPr/>
        </p:nvSpPr>
        <p:spPr>
          <a:xfrm>
            <a:off x="1088558" y="1214019"/>
            <a:ext cx="10014883" cy="4801892"/>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尽管中国政府因其严厉而频繁的监管干预而不断受到批评，但要认识到，监管只是对潜在的市场力量（某些实体部门的融资需求）的内生反应</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以对地方政府债务的规定为例</a:t>
            </a:r>
            <a:r>
              <a:rPr lang="zh-CN" altLang="en-US" sz="2200" dirty="0">
                <a:solidFill>
                  <a:schemeClr val="tx1">
                    <a:lumMod val="75000"/>
                    <a:lumOff val="25000"/>
                  </a:schemeClr>
                </a:solidFill>
              </a:rPr>
              <a:t>：</a:t>
            </a:r>
            <a:r>
              <a:rPr lang="en-US" altLang="zh-CN" sz="2200" dirty="0">
                <a:solidFill>
                  <a:schemeClr val="tx1">
                    <a:lumMod val="75000"/>
                    <a:lumOff val="25000"/>
                  </a:schemeClr>
                </a:solidFill>
              </a:rPr>
              <a:t>2010</a:t>
            </a:r>
            <a:r>
              <a:rPr lang="zh-CN" altLang="zh-CN" sz="2200" dirty="0">
                <a:solidFill>
                  <a:schemeClr val="tx1">
                    <a:lumMod val="75000"/>
                    <a:lumOff val="25000"/>
                  </a:schemeClr>
                </a:solidFill>
              </a:rPr>
              <a:t>年</a:t>
            </a:r>
            <a:r>
              <a:rPr lang="en-US" altLang="zh-CN" sz="2200" dirty="0">
                <a:solidFill>
                  <a:schemeClr val="tx1">
                    <a:lumMod val="75000"/>
                    <a:lumOff val="25000"/>
                  </a:schemeClr>
                </a:solidFill>
              </a:rPr>
              <a:t>6</a:t>
            </a:r>
            <a:r>
              <a:rPr lang="zh-CN" altLang="zh-CN" sz="2200" dirty="0">
                <a:solidFill>
                  <a:schemeClr val="tx1">
                    <a:lumMod val="75000"/>
                    <a:lumOff val="25000"/>
                  </a:schemeClr>
                </a:solidFill>
              </a:rPr>
              <a:t>月，国务院发布了关于地方政府融资平台的第</a:t>
            </a:r>
            <a:r>
              <a:rPr lang="en-US" altLang="zh-CN" sz="2200" dirty="0">
                <a:solidFill>
                  <a:schemeClr val="tx1">
                    <a:lumMod val="75000"/>
                    <a:lumOff val="25000"/>
                  </a:schemeClr>
                </a:solidFill>
              </a:rPr>
              <a:t>19</a:t>
            </a:r>
            <a:r>
              <a:rPr lang="zh-CN" altLang="zh-CN" sz="2200" dirty="0">
                <a:solidFill>
                  <a:schemeClr val="tx1">
                    <a:lumMod val="75000"/>
                    <a:lumOff val="25000"/>
                  </a:schemeClr>
                </a:solidFill>
              </a:rPr>
              <a:t>号文件，强调了</a:t>
            </a:r>
            <a:r>
              <a:rPr lang="zh-CN" altLang="zh-CN" sz="2200" b="1" dirty="0">
                <a:solidFill>
                  <a:schemeClr val="tx1">
                    <a:lumMod val="75000"/>
                    <a:lumOff val="25000"/>
                  </a:schemeClr>
                </a:solidFill>
              </a:rPr>
              <a:t>规范地方政府融资平台债务增长</a:t>
            </a:r>
            <a:r>
              <a:rPr lang="zh-CN" altLang="zh-CN" sz="2200" dirty="0">
                <a:solidFill>
                  <a:schemeClr val="tx1">
                    <a:lumMod val="75000"/>
                    <a:lumOff val="25000"/>
                  </a:schemeClr>
                </a:solidFill>
              </a:rPr>
              <a:t>的重要性</a:t>
            </a:r>
            <a:r>
              <a:rPr lang="zh-CN" altLang="en-US" sz="2200" dirty="0">
                <a:solidFill>
                  <a:schemeClr val="tx1">
                    <a:lumMod val="75000"/>
                    <a:lumOff val="25000"/>
                  </a:schemeClr>
                </a:solidFill>
              </a:rPr>
              <a:t>；</a:t>
            </a:r>
            <a:r>
              <a:rPr lang="en-US" altLang="zh-CN" sz="2200" dirty="0">
                <a:solidFill>
                  <a:schemeClr val="tx1">
                    <a:lumMod val="75000"/>
                    <a:lumOff val="25000"/>
                  </a:schemeClr>
                </a:solidFill>
              </a:rPr>
              <a:t>2014</a:t>
            </a:r>
            <a:r>
              <a:rPr lang="zh-CN" altLang="zh-CN" sz="2200" dirty="0">
                <a:solidFill>
                  <a:schemeClr val="tx1">
                    <a:lumMod val="75000"/>
                    <a:lumOff val="25000"/>
                  </a:schemeClr>
                </a:solidFill>
              </a:rPr>
              <a:t>年</a:t>
            </a:r>
            <a:r>
              <a:rPr lang="en-US" altLang="zh-CN" sz="2200" dirty="0">
                <a:solidFill>
                  <a:schemeClr val="tx1">
                    <a:lumMod val="75000"/>
                    <a:lumOff val="25000"/>
                  </a:schemeClr>
                </a:solidFill>
              </a:rPr>
              <a:t>10</a:t>
            </a:r>
            <a:r>
              <a:rPr lang="zh-CN" altLang="zh-CN" sz="2200" dirty="0">
                <a:solidFill>
                  <a:schemeClr val="tx1">
                    <a:lumMod val="75000"/>
                    <a:lumOff val="25000"/>
                  </a:schemeClr>
                </a:solidFill>
              </a:rPr>
              <a:t>月，国务院发布的第</a:t>
            </a:r>
            <a:r>
              <a:rPr lang="en-US" altLang="zh-CN" sz="2200" dirty="0">
                <a:solidFill>
                  <a:schemeClr val="tx1">
                    <a:lumMod val="75000"/>
                    <a:lumOff val="25000"/>
                  </a:schemeClr>
                </a:solidFill>
              </a:rPr>
              <a:t>43</a:t>
            </a:r>
            <a:r>
              <a:rPr lang="zh-CN" altLang="zh-CN" sz="2200" dirty="0">
                <a:solidFill>
                  <a:schemeClr val="tx1">
                    <a:lumMod val="75000"/>
                    <a:lumOff val="25000"/>
                  </a:schemeClr>
                </a:solidFill>
              </a:rPr>
              <a:t>号文件</a:t>
            </a:r>
            <a:r>
              <a:rPr lang="zh-CN" altLang="zh-CN" sz="2200" b="1" dirty="0">
                <a:solidFill>
                  <a:schemeClr val="tx1">
                    <a:lumMod val="75000"/>
                    <a:lumOff val="25000"/>
                  </a:schemeClr>
                </a:solidFill>
              </a:rPr>
              <a:t>禁止地方政府通过地方政府融资平台进一步举债</a:t>
            </a:r>
            <a:endParaRPr lang="en-US" altLang="zh-CN" sz="2200" b="1"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为什么监管机构在</a:t>
            </a:r>
            <a:r>
              <a:rPr lang="en-US" altLang="zh-CN" sz="2200" dirty="0">
                <a:solidFill>
                  <a:schemeClr val="tx1">
                    <a:lumMod val="75000"/>
                    <a:lumOff val="25000"/>
                  </a:schemeClr>
                </a:solidFill>
              </a:rPr>
              <a:t>2010</a:t>
            </a:r>
            <a:r>
              <a:rPr lang="zh-CN" altLang="zh-CN" sz="2200" dirty="0">
                <a:solidFill>
                  <a:schemeClr val="tx1">
                    <a:lumMod val="75000"/>
                    <a:lumOff val="25000"/>
                  </a:schemeClr>
                </a:solidFill>
              </a:rPr>
              <a:t>年左右成功地抑制了</a:t>
            </a:r>
            <a:r>
              <a:rPr lang="zh-CN" altLang="en-US" sz="2200" dirty="0">
                <a:solidFill>
                  <a:schemeClr val="tx1">
                    <a:lumMod val="75000"/>
                    <a:lumOff val="25000"/>
                  </a:schemeClr>
                </a:solidFill>
              </a:rPr>
              <a:t>城投债</a:t>
            </a:r>
            <a:r>
              <a:rPr lang="zh-CN" altLang="zh-CN" sz="2200" dirty="0">
                <a:solidFill>
                  <a:schemeClr val="tx1">
                    <a:lumMod val="75000"/>
                    <a:lumOff val="25000"/>
                  </a:schemeClr>
                </a:solidFill>
              </a:rPr>
              <a:t>的增长，但在</a:t>
            </a:r>
            <a:r>
              <a:rPr lang="en-US" altLang="zh-CN" sz="2200" dirty="0">
                <a:solidFill>
                  <a:schemeClr val="tx1">
                    <a:lumMod val="75000"/>
                    <a:lumOff val="25000"/>
                  </a:schemeClr>
                </a:solidFill>
              </a:rPr>
              <a:t>2014</a:t>
            </a:r>
            <a:r>
              <a:rPr lang="zh-CN" altLang="en-US" sz="2200" dirty="0">
                <a:solidFill>
                  <a:schemeClr val="tx1">
                    <a:lumMod val="75000"/>
                    <a:lumOff val="25000"/>
                  </a:schemeClr>
                </a:solidFill>
              </a:rPr>
              <a:t>没能抑制？</a:t>
            </a:r>
            <a:endParaRPr lang="en-US" altLang="zh-CN" sz="2200" dirty="0">
              <a:solidFill>
                <a:schemeClr val="tx1">
                  <a:lumMod val="75000"/>
                  <a:lumOff val="25000"/>
                </a:schemeClr>
              </a:solidFill>
            </a:endParaRPr>
          </a:p>
          <a:p>
            <a:pPr marL="961200" lvl="1" indent="-365760" defTabSz="685800">
              <a:lnSpc>
                <a:spcPct val="110000"/>
              </a:lnSpc>
              <a:spcBef>
                <a:spcPts val="150"/>
              </a:spcBef>
              <a:spcAft>
                <a:spcPts val="300"/>
              </a:spcAft>
              <a:buClr>
                <a:srgbClr val="FF5050"/>
              </a:buClr>
              <a:buSzPct val="100000"/>
              <a:buFont typeface="Wingdings" panose="05000000000000000000" pitchFamily="2" charset="2"/>
              <a:buChar char=""/>
            </a:pPr>
            <a:r>
              <a:rPr lang="en-US" altLang="zh-CN" sz="2000" dirty="0">
                <a:solidFill>
                  <a:schemeClr val="tx1">
                    <a:lumMod val="75000"/>
                    <a:lumOff val="25000"/>
                  </a:schemeClr>
                </a:solidFill>
              </a:rPr>
              <a:t>LGFVs</a:t>
            </a:r>
            <a:r>
              <a:rPr lang="zh-CN" altLang="zh-CN" sz="2000" dirty="0">
                <a:solidFill>
                  <a:schemeClr val="tx1">
                    <a:lumMod val="75000"/>
                    <a:lumOff val="25000"/>
                  </a:schemeClr>
                </a:solidFill>
              </a:rPr>
              <a:t>不得不对</a:t>
            </a:r>
            <a:r>
              <a:rPr lang="en-US" altLang="zh-CN" sz="2000" dirty="0">
                <a:solidFill>
                  <a:schemeClr val="tx1">
                    <a:lumMod val="75000"/>
                    <a:lumOff val="25000"/>
                  </a:schemeClr>
                </a:solidFill>
              </a:rPr>
              <a:t>2014</a:t>
            </a:r>
            <a:r>
              <a:rPr lang="zh-CN" altLang="zh-CN" sz="2000" dirty="0">
                <a:solidFill>
                  <a:schemeClr val="tx1">
                    <a:lumMod val="75000"/>
                    <a:lumOff val="25000"/>
                  </a:schemeClr>
                </a:solidFill>
              </a:rPr>
              <a:t>年到期的刺激性贷款进行展期</a:t>
            </a:r>
            <a:endParaRPr lang="en-US" altLang="zh-CN" sz="2000" dirty="0">
              <a:solidFill>
                <a:schemeClr val="tx1">
                  <a:lumMod val="75000"/>
                  <a:lumOff val="25000"/>
                </a:schemeClr>
              </a:solidFill>
            </a:endParaRPr>
          </a:p>
          <a:p>
            <a:pPr marL="961200" lvl="1" indent="-365760" defTabSz="685800">
              <a:lnSpc>
                <a:spcPct val="110000"/>
              </a:lnSpc>
              <a:spcBef>
                <a:spcPts val="150"/>
              </a:spcBef>
              <a:spcAft>
                <a:spcPts val="300"/>
              </a:spcAft>
              <a:buClr>
                <a:srgbClr val="FF5050"/>
              </a:buClr>
              <a:buSzPct val="100000"/>
              <a:buFont typeface="Wingdings" panose="05000000000000000000" pitchFamily="2" charset="2"/>
              <a:buChar char=""/>
            </a:pPr>
            <a:r>
              <a:rPr lang="en-US" altLang="zh-CN" sz="2000" dirty="0">
                <a:solidFill>
                  <a:schemeClr val="tx1">
                    <a:lumMod val="75000"/>
                    <a:lumOff val="25000"/>
                  </a:schemeClr>
                </a:solidFill>
              </a:rPr>
              <a:t>2015</a:t>
            </a:r>
            <a:r>
              <a:rPr lang="zh-CN" altLang="zh-CN" sz="2000" dirty="0">
                <a:solidFill>
                  <a:schemeClr val="tx1">
                    <a:lumMod val="75000"/>
                    <a:lumOff val="25000"/>
                  </a:schemeClr>
                </a:solidFill>
              </a:rPr>
              <a:t>年，预先批准的金额不足以吸收该年度地方政府融资机构的所有再融资需求。当局随后发布了其他相互矛盾的监管变化，使地方政府融资机构能够通过</a:t>
            </a:r>
            <a:r>
              <a:rPr lang="zh-CN" altLang="en-US" sz="2000" dirty="0">
                <a:solidFill>
                  <a:schemeClr val="tx1">
                    <a:lumMod val="75000"/>
                    <a:lumOff val="25000"/>
                  </a:schemeClr>
                </a:solidFill>
              </a:rPr>
              <a:t>城投债</a:t>
            </a:r>
            <a:r>
              <a:rPr lang="zh-CN" altLang="zh-CN" sz="2000" dirty="0">
                <a:solidFill>
                  <a:schemeClr val="tx1">
                    <a:lumMod val="75000"/>
                    <a:lumOff val="25000"/>
                  </a:schemeClr>
                </a:solidFill>
              </a:rPr>
              <a:t>借款，允许地方政府获得非银行（包括影子银行）的融资来源</a:t>
            </a:r>
            <a:endParaRPr lang="zh-CN" altLang="zh-CN" dirty="0"/>
          </a:p>
        </p:txBody>
      </p:sp>
    </p:spTree>
    <p:extLst>
      <p:ext uri="{BB962C8B-B14F-4D97-AF65-F5344CB8AC3E}">
        <p14:creationId xmlns:p14="http://schemas.microsoft.com/office/powerpoint/2010/main" val="401726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六、结论</a:t>
            </a:r>
          </a:p>
        </p:txBody>
      </p:sp>
      <p:sp>
        <p:nvSpPr>
          <p:cNvPr id="3" name="内容占位符 2"/>
          <p:cNvSpPr>
            <a:spLocks noGrp="1"/>
          </p:cNvSpPr>
          <p:nvPr>
            <p:ph idx="1"/>
          </p:nvPr>
        </p:nvSpPr>
        <p:spPr>
          <a:xfrm>
            <a:off x="1097280" y="1470992"/>
            <a:ext cx="10445363" cy="3856382"/>
          </a:xfrm>
        </p:spPr>
        <p:txBody>
          <a:bodyPr>
            <a:noAutofit/>
          </a:bodyPr>
          <a:lstStyle/>
          <a:p>
            <a:r>
              <a:rPr lang="zh-CN" altLang="en-US" sz="2200" dirty="0"/>
              <a:t>本文</a:t>
            </a:r>
            <a:r>
              <a:rPr lang="zh-CN" altLang="zh-CN" sz="2200" dirty="0"/>
              <a:t>是第一个将地方政府的融资与中国影子银行市场的快速增长联系起来的研究</a:t>
            </a:r>
            <a:endParaRPr lang="en-US" altLang="zh-CN" sz="2200" dirty="0"/>
          </a:p>
          <a:p>
            <a:r>
              <a:rPr lang="zh-CN" altLang="en-US" sz="2200" dirty="0"/>
              <a:t>估计了</a:t>
            </a:r>
            <a:r>
              <a:rPr lang="zh-CN" altLang="zh-CN" sz="2200" dirty="0"/>
              <a:t>刺激性贷款</a:t>
            </a:r>
            <a:r>
              <a:rPr lang="zh-CN" altLang="en-US" sz="2200" dirty="0"/>
              <a:t>遗留</a:t>
            </a:r>
            <a:r>
              <a:rPr lang="zh-CN" altLang="zh-CN" sz="2200" dirty="0"/>
              <a:t>效应对</a:t>
            </a:r>
            <a:r>
              <a:rPr lang="zh-CN" altLang="zh-CN" sz="2200" b="1" dirty="0"/>
              <a:t>中国债券市场</a:t>
            </a:r>
            <a:r>
              <a:rPr lang="zh-CN" altLang="en-US" sz="2200" dirty="0"/>
              <a:t>而不是</a:t>
            </a:r>
            <a:r>
              <a:rPr lang="zh-CN" altLang="zh-CN" sz="2200" dirty="0"/>
              <a:t>整个影子银行部门的相对贡献</a:t>
            </a:r>
            <a:endParaRPr lang="en-US" altLang="zh-CN" sz="2200" dirty="0"/>
          </a:p>
          <a:p>
            <a:r>
              <a:rPr lang="zh-CN" altLang="zh-CN" sz="2200" dirty="0"/>
              <a:t>影子银行的蓬勃发展反映了当时美国的一种法律精神（即不禁止的就是允许的）。这种精神在中国过去几十年的大规模经济改革中无疑发挥了重要作用，</a:t>
            </a:r>
            <a:r>
              <a:rPr lang="zh-CN" altLang="en-US" sz="2200" dirty="0"/>
              <a:t>例如蓬勃</a:t>
            </a:r>
            <a:r>
              <a:rPr lang="zh-CN" altLang="zh-CN" sz="2200" dirty="0"/>
              <a:t>的影子银行活动</a:t>
            </a:r>
            <a:endParaRPr lang="en-US" altLang="zh-CN" sz="2200" dirty="0"/>
          </a:p>
          <a:p>
            <a:r>
              <a:rPr lang="zh-CN" altLang="zh-CN" sz="2200" dirty="0"/>
              <a:t>展望未来，由于有效的监管应该涵盖各种金融创新和机构，中国监管机构自</a:t>
            </a:r>
            <a:r>
              <a:rPr lang="en-US" altLang="zh-CN" sz="2200" dirty="0"/>
              <a:t>2016</a:t>
            </a:r>
            <a:r>
              <a:rPr lang="zh-CN" altLang="zh-CN" sz="2200" dirty="0"/>
              <a:t>年开始通过启动宏观审慎评估框架，将影子银行活动纳入整个银行监管体系</a:t>
            </a:r>
          </a:p>
        </p:txBody>
      </p:sp>
      <p:sp>
        <p:nvSpPr>
          <p:cNvPr id="4" name="日期占位符 3"/>
          <p:cNvSpPr>
            <a:spLocks noGrp="1"/>
          </p:cNvSpPr>
          <p:nvPr>
            <p:ph type="dt" sz="half" idx="10"/>
          </p:nvPr>
        </p:nvSpPr>
        <p:spPr/>
        <p:txBody>
          <a:bodyPr/>
          <a:lstStyle/>
          <a:p>
            <a:fld id="{858F4938-3CC3-E54F-B913-42838989AD74}" type="datetime1">
              <a:rPr lang="zh-CN" altLang="en-US" smtClean="0"/>
              <a:t>2022/11/27</a:t>
            </a:fld>
            <a:endParaRPr lang="en-US" dirty="0"/>
          </a:p>
        </p:txBody>
      </p:sp>
      <p:sp>
        <p:nvSpPr>
          <p:cNvPr id="5" name="页脚占位符 4"/>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幻灯片编号占位符 5"/>
          <p:cNvSpPr>
            <a:spLocks noGrp="1"/>
          </p:cNvSpPr>
          <p:nvPr>
            <p:ph type="sldNum" sz="quarter" idx="12"/>
          </p:nvPr>
        </p:nvSpPr>
        <p:spPr/>
        <p:txBody>
          <a:bodyPr/>
          <a:lstStyle/>
          <a:p>
            <a:fld id="{03C3F5E1-8BEB-46F8-B0C6-3051342B5E98}" type="slidenum">
              <a:rPr lang="en-US" smtClean="0"/>
              <a:pPr/>
              <a:t>41</a:t>
            </a:fld>
            <a:endParaRPr lang="en-US" dirty="0"/>
          </a:p>
        </p:txBody>
      </p:sp>
    </p:spTree>
    <p:extLst>
      <p:ext uri="{BB962C8B-B14F-4D97-AF65-F5344CB8AC3E}">
        <p14:creationId xmlns:p14="http://schemas.microsoft.com/office/powerpoint/2010/main" val="395572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9C8EB-654F-4036-9E4B-50AD2F386EBA}"/>
              </a:ext>
            </a:extLst>
          </p:cNvPr>
          <p:cNvSpPr>
            <a:spLocks noGrp="1"/>
          </p:cNvSpPr>
          <p:nvPr>
            <p:ph type="title"/>
          </p:nvPr>
        </p:nvSpPr>
        <p:spPr/>
        <p:txBody>
          <a:bodyPr>
            <a:normAutofit/>
          </a:bodyPr>
          <a:lstStyle/>
          <a:p>
            <a:r>
              <a:rPr lang="zh-CN" altLang="en-US" dirty="0"/>
              <a:t>二、制度背景：</a:t>
            </a:r>
            <a:r>
              <a:rPr lang="en-US" altLang="zh-CN" dirty="0"/>
              <a:t>2009</a:t>
            </a:r>
            <a:r>
              <a:rPr lang="zh-CN" altLang="zh-CN" dirty="0"/>
              <a:t>年由银行贷款推动的经济刺激计划 </a:t>
            </a:r>
            <a:endParaRPr lang="zh-CN" altLang="en-US" dirty="0"/>
          </a:p>
        </p:txBody>
      </p:sp>
      <p:sp>
        <p:nvSpPr>
          <p:cNvPr id="4" name="日期占位符 3">
            <a:extLst>
              <a:ext uri="{FF2B5EF4-FFF2-40B4-BE49-F238E27FC236}">
                <a16:creationId xmlns:a16="http://schemas.microsoft.com/office/drawing/2014/main" id="{C2E3D0C6-C721-487E-A6AC-3248A87B1D9C}"/>
              </a:ext>
            </a:extLst>
          </p:cNvPr>
          <p:cNvSpPr>
            <a:spLocks noGrp="1"/>
          </p:cNvSpPr>
          <p:nvPr>
            <p:ph type="dt" sz="half" idx="10"/>
          </p:nvPr>
        </p:nvSpPr>
        <p:spPr/>
        <p:txBody>
          <a:bodyPr/>
          <a:lstStyle/>
          <a:p>
            <a:fld id="{048D1D00-F197-D443-9A07-6EC7E5150889}" type="datetime1">
              <a:rPr lang="zh-CN" altLang="en-US" smtClean="0"/>
              <a:t>2022/11/19</a:t>
            </a:fld>
            <a:endParaRPr lang="en-US" dirty="0"/>
          </a:p>
        </p:txBody>
      </p:sp>
      <p:sp>
        <p:nvSpPr>
          <p:cNvPr id="5" name="页脚占位符 4">
            <a:extLst>
              <a:ext uri="{FF2B5EF4-FFF2-40B4-BE49-F238E27FC236}">
                <a16:creationId xmlns:a16="http://schemas.microsoft.com/office/drawing/2014/main" id="{CAE93D9B-097F-45F7-AB68-62D03A087D0D}"/>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6D53EDB3-9201-4DEA-AAF5-29E13481BE94}"/>
              </a:ext>
            </a:extLst>
          </p:cNvPr>
          <p:cNvSpPr>
            <a:spLocks noGrp="1"/>
          </p:cNvSpPr>
          <p:nvPr>
            <p:ph type="sldNum" sz="quarter" idx="12"/>
          </p:nvPr>
        </p:nvSpPr>
        <p:spPr/>
        <p:txBody>
          <a:bodyPr/>
          <a:lstStyle/>
          <a:p>
            <a:fld id="{03C3F5E1-8BEB-46F8-B0C6-3051342B5E98}" type="slidenum">
              <a:rPr lang="en-US" smtClean="0"/>
              <a:pPr/>
              <a:t>5</a:t>
            </a:fld>
            <a:endParaRPr lang="en-US" dirty="0"/>
          </a:p>
        </p:txBody>
      </p:sp>
      <p:sp>
        <p:nvSpPr>
          <p:cNvPr id="10" name="矩形 9"/>
          <p:cNvSpPr/>
          <p:nvPr/>
        </p:nvSpPr>
        <p:spPr>
          <a:xfrm>
            <a:off x="8223306" y="1243283"/>
            <a:ext cx="3968694" cy="4960782"/>
          </a:xfrm>
          <a:prstGeom prst="rect">
            <a:avLst/>
          </a:prstGeom>
        </p:spPr>
        <p:txBody>
          <a:bodyPr wrap="square">
            <a:spAutoFit/>
          </a:bodyPr>
          <a:lstStyle/>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图</a:t>
            </a:r>
            <a:r>
              <a:rPr lang="en-US" altLang="zh-CN" sz="2200" dirty="0">
                <a:solidFill>
                  <a:schemeClr val="tx1">
                    <a:lumMod val="75000"/>
                    <a:lumOff val="25000"/>
                  </a:schemeClr>
                </a:solidFill>
              </a:rPr>
              <a:t>1</a:t>
            </a:r>
            <a:r>
              <a:rPr lang="zh-CN" altLang="zh-CN" sz="2200" dirty="0">
                <a:solidFill>
                  <a:schemeClr val="tx1">
                    <a:lumMod val="75000"/>
                    <a:lumOff val="25000"/>
                  </a:schemeClr>
                </a:solidFill>
              </a:rPr>
              <a:t>体现</a:t>
            </a:r>
            <a:r>
              <a:rPr lang="zh-CN" altLang="en-US" sz="2200" dirty="0">
                <a:solidFill>
                  <a:schemeClr val="tx1">
                    <a:lumMod val="75000"/>
                    <a:lumOff val="25000"/>
                  </a:schemeClr>
                </a:solidFill>
              </a:rPr>
              <a:t>了</a:t>
            </a:r>
            <a:r>
              <a:rPr lang="zh-CN" altLang="zh-CN" sz="2200" dirty="0">
                <a:solidFill>
                  <a:schemeClr val="tx1">
                    <a:lumMod val="75000"/>
                    <a:lumOff val="25000"/>
                  </a:schemeClr>
                </a:solidFill>
              </a:rPr>
              <a:t>刺激计划导致</a:t>
            </a:r>
            <a:r>
              <a:rPr lang="en-US" altLang="zh-CN" sz="2200" dirty="0">
                <a:solidFill>
                  <a:schemeClr val="tx1">
                    <a:lumMod val="75000"/>
                    <a:lumOff val="25000"/>
                  </a:schemeClr>
                </a:solidFill>
              </a:rPr>
              <a:t>2009</a:t>
            </a:r>
            <a:r>
              <a:rPr lang="zh-CN" altLang="zh-CN" sz="2200" dirty="0">
                <a:solidFill>
                  <a:schemeClr val="tx1">
                    <a:lumMod val="75000"/>
                    <a:lumOff val="25000"/>
                  </a:schemeClr>
                </a:solidFill>
              </a:rPr>
              <a:t>年新发放的银行贷款急剧增加</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面板</a:t>
            </a:r>
            <a:r>
              <a:rPr lang="en-US" altLang="zh-CN" sz="2200" dirty="0">
                <a:solidFill>
                  <a:schemeClr val="tx1">
                    <a:lumMod val="75000"/>
                    <a:lumOff val="25000"/>
                  </a:schemeClr>
                </a:solidFill>
              </a:rPr>
              <a:t>A</a:t>
            </a:r>
            <a:r>
              <a:rPr lang="zh-CN" altLang="en-US" sz="2200" dirty="0">
                <a:solidFill>
                  <a:schemeClr val="tx1">
                    <a:lumMod val="75000"/>
                    <a:lumOff val="25000"/>
                  </a:schemeClr>
                </a:solidFill>
              </a:rPr>
              <a:t>：</a:t>
            </a:r>
            <a:r>
              <a:rPr lang="en-US" altLang="zh-CN" sz="2200" dirty="0">
                <a:solidFill>
                  <a:schemeClr val="tx1">
                    <a:lumMod val="75000"/>
                    <a:lumOff val="25000"/>
                  </a:schemeClr>
                </a:solidFill>
              </a:rPr>
              <a:t>2004-2016</a:t>
            </a:r>
            <a:r>
              <a:rPr lang="zh-CN" altLang="zh-CN" sz="2200" dirty="0">
                <a:solidFill>
                  <a:schemeClr val="tx1">
                    <a:lumMod val="75000"/>
                    <a:lumOff val="25000"/>
                  </a:schemeClr>
                </a:solidFill>
              </a:rPr>
              <a:t>年每年新增银行贷款</a:t>
            </a:r>
            <a:r>
              <a:rPr lang="zh-CN" altLang="en-US" sz="2200" dirty="0">
                <a:solidFill>
                  <a:schemeClr val="tx1">
                    <a:lumMod val="75000"/>
                    <a:lumOff val="25000"/>
                  </a:schemeClr>
                </a:solidFill>
              </a:rPr>
              <a:t>占</a:t>
            </a:r>
            <a:r>
              <a:rPr lang="zh-CN" altLang="zh-CN" sz="2200" dirty="0">
                <a:solidFill>
                  <a:schemeClr val="tx1">
                    <a:lumMod val="75000"/>
                    <a:lumOff val="25000"/>
                  </a:schemeClr>
                </a:solidFill>
              </a:rPr>
              <a:t>每年</a:t>
            </a:r>
            <a:r>
              <a:rPr lang="en-US" altLang="zh-CN" sz="2200" dirty="0">
                <a:solidFill>
                  <a:schemeClr val="tx1">
                    <a:lumMod val="75000"/>
                    <a:lumOff val="25000"/>
                  </a:schemeClr>
                </a:solidFill>
              </a:rPr>
              <a:t>GDP</a:t>
            </a:r>
            <a:r>
              <a:rPr lang="zh-CN" altLang="zh-CN" sz="2200" dirty="0">
                <a:solidFill>
                  <a:schemeClr val="tx1">
                    <a:lumMod val="75000"/>
                    <a:lumOff val="25000"/>
                  </a:schemeClr>
                </a:solidFill>
              </a:rPr>
              <a:t>增长的比例 </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en-US" sz="2200" dirty="0">
                <a:solidFill>
                  <a:schemeClr val="tx1">
                    <a:lumMod val="75000"/>
                    <a:lumOff val="25000"/>
                  </a:schemeClr>
                </a:solidFill>
              </a:rPr>
              <a:t>面板</a:t>
            </a:r>
            <a:r>
              <a:rPr lang="en-US" altLang="zh-CN" sz="2200" dirty="0">
                <a:solidFill>
                  <a:schemeClr val="tx1">
                    <a:lumMod val="75000"/>
                    <a:lumOff val="25000"/>
                  </a:schemeClr>
                </a:solidFill>
              </a:rPr>
              <a:t>B</a:t>
            </a:r>
            <a:r>
              <a:rPr lang="zh-CN" altLang="en-US" sz="2200" dirty="0">
                <a:solidFill>
                  <a:schemeClr val="tx1">
                    <a:lumMod val="75000"/>
                    <a:lumOff val="25000"/>
                  </a:schemeClr>
                </a:solidFill>
              </a:rPr>
              <a:t>：</a:t>
            </a:r>
            <a:r>
              <a:rPr lang="zh-CN" altLang="zh-CN" sz="2200" dirty="0">
                <a:solidFill>
                  <a:schemeClr val="tx1">
                    <a:lumMod val="75000"/>
                    <a:lumOff val="25000"/>
                  </a:schemeClr>
                </a:solidFill>
              </a:rPr>
              <a:t>每年的新增银行贷款</a:t>
            </a:r>
            <a:r>
              <a:rPr lang="zh-CN" altLang="en-US" sz="2200" dirty="0">
                <a:solidFill>
                  <a:schemeClr val="tx1">
                    <a:lumMod val="75000"/>
                    <a:lumOff val="25000"/>
                  </a:schemeClr>
                </a:solidFill>
              </a:rPr>
              <a:t>占</a:t>
            </a:r>
            <a:r>
              <a:rPr lang="en-US" altLang="zh-CN" sz="2200" dirty="0">
                <a:solidFill>
                  <a:schemeClr val="tx1">
                    <a:lumMod val="75000"/>
                    <a:lumOff val="25000"/>
                  </a:schemeClr>
                </a:solidFill>
              </a:rPr>
              <a:t>2004</a:t>
            </a:r>
            <a:r>
              <a:rPr lang="zh-CN" altLang="zh-CN" sz="2200" dirty="0">
                <a:solidFill>
                  <a:schemeClr val="tx1">
                    <a:lumMod val="75000"/>
                    <a:lumOff val="25000"/>
                  </a:schemeClr>
                </a:solidFill>
              </a:rPr>
              <a:t>年的</a:t>
            </a:r>
            <a:r>
              <a:rPr lang="en-US" altLang="zh-CN" sz="2200" dirty="0">
                <a:solidFill>
                  <a:schemeClr val="tx1">
                    <a:lumMod val="75000"/>
                    <a:lumOff val="25000"/>
                  </a:schemeClr>
                </a:solidFill>
              </a:rPr>
              <a:t>GDP</a:t>
            </a:r>
            <a:r>
              <a:rPr lang="zh-CN" altLang="en-US" sz="2200" dirty="0">
                <a:solidFill>
                  <a:schemeClr val="tx1">
                    <a:lumMod val="75000"/>
                    <a:lumOff val="25000"/>
                  </a:schemeClr>
                </a:solidFill>
              </a:rPr>
              <a:t>的比例</a:t>
            </a:r>
            <a:endParaRPr lang="en-US" altLang="zh-CN" sz="2200" dirty="0">
              <a:solidFill>
                <a:schemeClr val="tx1">
                  <a:lumMod val="75000"/>
                  <a:lumOff val="25000"/>
                </a:schemeClr>
              </a:solidFill>
            </a:endParaRPr>
          </a:p>
          <a:p>
            <a:pPr marL="502920" indent="-457200" defTabSz="685800">
              <a:lnSpc>
                <a:spcPct val="110000"/>
              </a:lnSpc>
              <a:spcBef>
                <a:spcPts val="900"/>
              </a:spcBef>
              <a:spcAft>
                <a:spcPts val="150"/>
              </a:spcAft>
              <a:buClr>
                <a:srgbClr val="92D050"/>
              </a:buClr>
              <a:buSzPct val="100000"/>
              <a:buFont typeface="Wingdings" panose="05000000000000000000" pitchFamily="2" charset="2"/>
              <a:buChar char=""/>
            </a:pPr>
            <a:r>
              <a:rPr lang="zh-CN" altLang="zh-CN" sz="2200" dirty="0">
                <a:solidFill>
                  <a:schemeClr val="tx1">
                    <a:lumMod val="75000"/>
                    <a:lumOff val="25000"/>
                  </a:schemeClr>
                </a:solidFill>
              </a:rPr>
              <a:t>面板</a:t>
            </a:r>
            <a:r>
              <a:rPr lang="en-US" altLang="zh-CN" sz="2200" dirty="0">
                <a:solidFill>
                  <a:schemeClr val="tx1">
                    <a:lumMod val="75000"/>
                    <a:lumOff val="25000"/>
                  </a:schemeClr>
                </a:solidFill>
              </a:rPr>
              <a:t>C</a:t>
            </a:r>
            <a:r>
              <a:rPr lang="zh-CN" altLang="zh-CN" sz="2200" dirty="0">
                <a:solidFill>
                  <a:schemeClr val="tx1">
                    <a:lumMod val="75000"/>
                    <a:lumOff val="25000"/>
                  </a:schemeClr>
                </a:solidFill>
              </a:rPr>
              <a:t>和</a:t>
            </a:r>
            <a:r>
              <a:rPr lang="en-US" altLang="zh-CN" sz="2200" dirty="0">
                <a:solidFill>
                  <a:schemeClr val="tx1">
                    <a:lumMod val="75000"/>
                    <a:lumOff val="25000"/>
                  </a:schemeClr>
                </a:solidFill>
              </a:rPr>
              <a:t>D</a:t>
            </a:r>
            <a:r>
              <a:rPr lang="zh-CN" altLang="en-US" sz="2200" dirty="0">
                <a:solidFill>
                  <a:schemeClr val="tx1">
                    <a:lumMod val="75000"/>
                    <a:lumOff val="25000"/>
                  </a:schemeClr>
                </a:solidFill>
              </a:rPr>
              <a:t>显示，</a:t>
            </a:r>
            <a:r>
              <a:rPr lang="en-US" altLang="zh-CN" sz="2200" dirty="0">
                <a:solidFill>
                  <a:schemeClr val="tx1">
                    <a:lumMod val="75000"/>
                    <a:lumOff val="25000"/>
                  </a:schemeClr>
                </a:solidFill>
              </a:rPr>
              <a:t>2009</a:t>
            </a:r>
            <a:r>
              <a:rPr lang="zh-CN" altLang="zh-CN" sz="2200" dirty="0">
                <a:solidFill>
                  <a:schemeClr val="tx1">
                    <a:lumMod val="75000"/>
                    <a:lumOff val="25000"/>
                  </a:schemeClr>
                </a:solidFill>
              </a:rPr>
              <a:t>年新银行贷款的增加大部分是针对非住宅部门</a:t>
            </a:r>
            <a:r>
              <a:rPr lang="zh-CN" altLang="en-US" sz="2200" dirty="0">
                <a:solidFill>
                  <a:schemeClr val="tx1">
                    <a:lumMod val="75000"/>
                    <a:lumOff val="25000"/>
                  </a:schemeClr>
                </a:solidFill>
              </a:rPr>
              <a:t>（中间的线）</a:t>
            </a:r>
            <a:r>
              <a:rPr lang="zh-CN" altLang="zh-CN" sz="2200" dirty="0">
                <a:solidFill>
                  <a:schemeClr val="tx1">
                    <a:lumMod val="75000"/>
                    <a:lumOff val="25000"/>
                  </a:schemeClr>
                </a:solidFill>
              </a:rPr>
              <a:t>的 </a:t>
            </a:r>
            <a:endParaRPr lang="en-US" altLang="zh-CN" sz="2200" dirty="0">
              <a:solidFill>
                <a:schemeClr val="tx1">
                  <a:lumMod val="75000"/>
                  <a:lumOff val="25000"/>
                </a:schemeClr>
              </a:solidFill>
            </a:endParaRPr>
          </a:p>
        </p:txBody>
      </p:sp>
      <p:sp>
        <p:nvSpPr>
          <p:cNvPr id="11" name="矩形 10"/>
          <p:cNvSpPr/>
          <p:nvPr/>
        </p:nvSpPr>
        <p:spPr>
          <a:xfrm>
            <a:off x="7965799" y="1843142"/>
            <a:ext cx="3334935" cy="646331"/>
          </a:xfrm>
          <a:prstGeom prst="rect">
            <a:avLst/>
          </a:prstGeom>
        </p:spPr>
        <p:txBody>
          <a:bodyPr wrap="square">
            <a:spAutoFit/>
          </a:bodyPr>
          <a:lstStyle/>
          <a:p>
            <a:r>
              <a:rPr lang="zh-CN" altLang="en-US" dirty="0"/>
              <a:t>。</a:t>
            </a:r>
            <a:endParaRPr lang="en-US" altLang="zh-CN" dirty="0"/>
          </a:p>
          <a:p>
            <a:endParaRPr lang="en-US" altLang="zh-CN" dirty="0"/>
          </a:p>
        </p:txBody>
      </p:sp>
      <p:pic>
        <p:nvPicPr>
          <p:cNvPr id="12" name="图片 11">
            <a:extLst>
              <a:ext uri="{FF2B5EF4-FFF2-40B4-BE49-F238E27FC236}">
                <a16:creationId xmlns:a16="http://schemas.microsoft.com/office/drawing/2014/main" id="{6BA578C4-FBE8-8D45-BB04-5490ACFA5240}"/>
              </a:ext>
            </a:extLst>
          </p:cNvPr>
          <p:cNvPicPr/>
          <p:nvPr/>
        </p:nvPicPr>
        <p:blipFill rotWithShape="1">
          <a:blip r:embed="rId3"/>
          <a:srcRect l="2913" t="6566" r="3387"/>
          <a:stretch/>
        </p:blipFill>
        <p:spPr>
          <a:xfrm>
            <a:off x="155258" y="1070248"/>
            <a:ext cx="8068048" cy="5306852"/>
          </a:xfrm>
          <a:prstGeom prst="rect">
            <a:avLst/>
          </a:prstGeom>
        </p:spPr>
      </p:pic>
      <p:sp>
        <p:nvSpPr>
          <p:cNvPr id="7" name="矩形 6">
            <a:extLst>
              <a:ext uri="{FF2B5EF4-FFF2-40B4-BE49-F238E27FC236}">
                <a16:creationId xmlns:a16="http://schemas.microsoft.com/office/drawing/2014/main" id="{728332FB-99F8-CB4A-8A97-E0DB821053D5}"/>
              </a:ext>
            </a:extLst>
          </p:cNvPr>
          <p:cNvSpPr/>
          <p:nvPr/>
        </p:nvSpPr>
        <p:spPr>
          <a:xfrm>
            <a:off x="1822504" y="1697368"/>
            <a:ext cx="281493" cy="17879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B8A902F-AC02-894E-9C8D-1F0F8C2FF34A}"/>
              </a:ext>
            </a:extLst>
          </p:cNvPr>
          <p:cNvSpPr/>
          <p:nvPr/>
        </p:nvSpPr>
        <p:spPr>
          <a:xfrm>
            <a:off x="5756470" y="1697368"/>
            <a:ext cx="281493" cy="17879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E6E3EB46-C121-5747-A923-14081C5B0CB0}"/>
              </a:ext>
            </a:extLst>
          </p:cNvPr>
          <p:cNvSpPr/>
          <p:nvPr/>
        </p:nvSpPr>
        <p:spPr>
          <a:xfrm>
            <a:off x="1822504" y="4306713"/>
            <a:ext cx="443617" cy="74236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3C21F83F-D7BD-4846-86C9-1710CEDC9774}"/>
              </a:ext>
            </a:extLst>
          </p:cNvPr>
          <p:cNvSpPr/>
          <p:nvPr/>
        </p:nvSpPr>
        <p:spPr>
          <a:xfrm>
            <a:off x="5814507" y="4112442"/>
            <a:ext cx="281493" cy="8351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367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A21E0-563E-4905-A440-E8FA54AD2000}"/>
              </a:ext>
            </a:extLst>
          </p:cNvPr>
          <p:cNvSpPr>
            <a:spLocks noGrp="1"/>
          </p:cNvSpPr>
          <p:nvPr>
            <p:ph type="title"/>
          </p:nvPr>
        </p:nvSpPr>
        <p:spPr/>
        <p:txBody>
          <a:bodyPr/>
          <a:lstStyle/>
          <a:p>
            <a:r>
              <a:rPr lang="zh-CN" altLang="en-US" dirty="0"/>
              <a:t>二、制度背景：地方政府债务的类别</a:t>
            </a:r>
          </a:p>
        </p:txBody>
      </p:sp>
      <p:sp>
        <p:nvSpPr>
          <p:cNvPr id="3" name="内容占位符 2">
            <a:extLst>
              <a:ext uri="{FF2B5EF4-FFF2-40B4-BE49-F238E27FC236}">
                <a16:creationId xmlns:a16="http://schemas.microsoft.com/office/drawing/2014/main" id="{32FFAEE2-573E-48EE-BED2-BE890A8D1225}"/>
              </a:ext>
            </a:extLst>
          </p:cNvPr>
          <p:cNvSpPr>
            <a:spLocks noGrp="1"/>
          </p:cNvSpPr>
          <p:nvPr>
            <p:ph idx="1"/>
          </p:nvPr>
        </p:nvSpPr>
        <p:spPr>
          <a:xfrm>
            <a:off x="6928059" y="1497496"/>
            <a:ext cx="4969632" cy="4962295"/>
          </a:xfrm>
        </p:spPr>
        <p:txBody>
          <a:bodyPr>
            <a:normAutofit/>
          </a:bodyPr>
          <a:lstStyle/>
          <a:p>
            <a:r>
              <a:rPr lang="zh-CN" altLang="en-US" sz="2200" dirty="0"/>
              <a:t>随着刺激计划的实施，地方政府潜在的债务问题愈发得到人们的重视。国家审计署在</a:t>
            </a:r>
            <a:r>
              <a:rPr lang="en-US" altLang="zh-CN" sz="2200" dirty="0"/>
              <a:t>2010</a:t>
            </a:r>
            <a:r>
              <a:rPr lang="zh-CN" altLang="en-US" sz="2200" dirty="0"/>
              <a:t>年以及</a:t>
            </a:r>
            <a:r>
              <a:rPr lang="en-US" altLang="zh-CN" sz="2200" dirty="0"/>
              <a:t>2013</a:t>
            </a:r>
            <a:r>
              <a:rPr lang="zh-CN" altLang="en-US" sz="2200" dirty="0"/>
              <a:t>年对地方债务进行了审计</a:t>
            </a:r>
            <a:endParaRPr lang="en-US" altLang="zh-CN" sz="2200" dirty="0"/>
          </a:p>
          <a:p>
            <a:r>
              <a:rPr lang="zh-CN" altLang="zh-CN" sz="2200" dirty="0"/>
              <a:t>除了银行贷款，</a:t>
            </a:r>
            <a:r>
              <a:rPr lang="en-US" altLang="zh-CN" sz="2200" dirty="0"/>
              <a:t>2013</a:t>
            </a:r>
            <a:r>
              <a:rPr lang="zh-CN" altLang="zh-CN" sz="2200" dirty="0"/>
              <a:t>年</a:t>
            </a:r>
            <a:r>
              <a:rPr lang="en-US" altLang="zh-CN" sz="2200" dirty="0"/>
              <a:t>NAO</a:t>
            </a:r>
            <a:r>
              <a:rPr lang="zh-CN" altLang="zh-CN" sz="2200" dirty="0"/>
              <a:t>报告中还有三种主要形式的</a:t>
            </a:r>
            <a:r>
              <a:rPr lang="zh-CN" altLang="zh-CN" sz="2200" b="1" dirty="0"/>
              <a:t>非银行债务</a:t>
            </a:r>
            <a:r>
              <a:rPr lang="zh-CN" altLang="zh-CN" sz="2200" dirty="0"/>
              <a:t>：</a:t>
            </a:r>
            <a:r>
              <a:rPr lang="en-US" altLang="zh-CN" sz="2200" dirty="0"/>
              <a:t>MCB</a:t>
            </a:r>
            <a:r>
              <a:rPr lang="zh-CN" altLang="zh-CN" sz="2200" dirty="0"/>
              <a:t>，信托，和</a:t>
            </a:r>
            <a:r>
              <a:rPr lang="zh-CN" altLang="en-US" sz="2200" dirty="0"/>
              <a:t>地方政府</a:t>
            </a:r>
            <a:r>
              <a:rPr lang="zh-CN" altLang="zh-CN" sz="2200" dirty="0"/>
              <a:t>债券</a:t>
            </a:r>
            <a:endParaRPr lang="en-US" altLang="zh-CN" sz="2200" dirty="0"/>
          </a:p>
          <a:p>
            <a:r>
              <a:rPr lang="en-US" altLang="zh-CN" sz="2200" b="1" dirty="0"/>
              <a:t>MCB</a:t>
            </a:r>
            <a:r>
              <a:rPr lang="zh-CN" altLang="en-US" sz="2200" b="1" dirty="0"/>
              <a:t>（城投债）</a:t>
            </a:r>
            <a:r>
              <a:rPr lang="zh-CN" altLang="zh-CN" sz="2200" dirty="0"/>
              <a:t>是由</a:t>
            </a:r>
            <a:r>
              <a:rPr lang="en-US" altLang="zh-CN" sz="2200" b="1" dirty="0"/>
              <a:t>LGFVs</a:t>
            </a:r>
            <a:r>
              <a:rPr lang="zh-CN" altLang="en-US" sz="2200" b="1" dirty="0"/>
              <a:t>（地方政府融资工具）</a:t>
            </a:r>
            <a:r>
              <a:rPr lang="zh-CN" altLang="zh-CN" sz="2200" dirty="0"/>
              <a:t>发行的具有政府隐性担保的公司债券</a:t>
            </a:r>
            <a:endParaRPr lang="en-US" altLang="zh-CN" sz="2200" dirty="0"/>
          </a:p>
          <a:p>
            <a:endParaRPr lang="zh-CN" altLang="en-US" sz="2000" dirty="0"/>
          </a:p>
        </p:txBody>
      </p:sp>
      <p:sp>
        <p:nvSpPr>
          <p:cNvPr id="4" name="日期占位符 3">
            <a:extLst>
              <a:ext uri="{FF2B5EF4-FFF2-40B4-BE49-F238E27FC236}">
                <a16:creationId xmlns:a16="http://schemas.microsoft.com/office/drawing/2014/main" id="{8013C6F0-5DCC-4958-9FC5-41B99BAC1E9E}"/>
              </a:ext>
            </a:extLst>
          </p:cNvPr>
          <p:cNvSpPr>
            <a:spLocks noGrp="1"/>
          </p:cNvSpPr>
          <p:nvPr>
            <p:ph type="dt" sz="half" idx="10"/>
          </p:nvPr>
        </p:nvSpPr>
        <p:spPr/>
        <p:txBody>
          <a:bodyPr/>
          <a:lstStyle/>
          <a:p>
            <a:fld id="{A8D20E89-D3DF-0A47-AD20-295FA1571D3D}" type="datetime1">
              <a:rPr lang="zh-CN" altLang="en-US" smtClean="0"/>
              <a:t>2022/11/26</a:t>
            </a:fld>
            <a:endParaRPr lang="en-US" dirty="0"/>
          </a:p>
        </p:txBody>
      </p:sp>
      <p:sp>
        <p:nvSpPr>
          <p:cNvPr id="5" name="页脚占位符 4">
            <a:extLst>
              <a:ext uri="{FF2B5EF4-FFF2-40B4-BE49-F238E27FC236}">
                <a16:creationId xmlns:a16="http://schemas.microsoft.com/office/drawing/2014/main" id="{D06BE277-EAD3-4923-8EC5-E7A95FC63002}"/>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B8A05367-F16E-4005-A6F6-48EE0871E760}"/>
              </a:ext>
            </a:extLst>
          </p:cNvPr>
          <p:cNvSpPr>
            <a:spLocks noGrp="1"/>
          </p:cNvSpPr>
          <p:nvPr>
            <p:ph type="sldNum" sz="quarter" idx="12"/>
          </p:nvPr>
        </p:nvSpPr>
        <p:spPr/>
        <p:txBody>
          <a:bodyPr/>
          <a:lstStyle/>
          <a:p>
            <a:fld id="{03C3F5E1-8BEB-46F8-B0C6-3051342B5E98}" type="slidenum">
              <a:rPr lang="en-US" smtClean="0"/>
              <a:pPr/>
              <a:t>6</a:t>
            </a:fld>
            <a:endParaRPr lang="en-US" dirty="0"/>
          </a:p>
        </p:txBody>
      </p:sp>
      <p:pic>
        <p:nvPicPr>
          <p:cNvPr id="7" name="图片 6">
            <a:extLst>
              <a:ext uri="{FF2B5EF4-FFF2-40B4-BE49-F238E27FC236}">
                <a16:creationId xmlns:a16="http://schemas.microsoft.com/office/drawing/2014/main" id="{46E6BEC7-EE8E-C049-8C82-D971DC01DAE8}"/>
              </a:ext>
            </a:extLst>
          </p:cNvPr>
          <p:cNvPicPr/>
          <p:nvPr/>
        </p:nvPicPr>
        <p:blipFill>
          <a:blip r:embed="rId3"/>
          <a:stretch>
            <a:fillRect/>
          </a:stretch>
        </p:blipFill>
        <p:spPr>
          <a:xfrm>
            <a:off x="978323" y="1103014"/>
            <a:ext cx="5224008" cy="4685037"/>
          </a:xfrm>
          <a:prstGeom prst="rect">
            <a:avLst/>
          </a:prstGeom>
        </p:spPr>
      </p:pic>
      <p:sp>
        <p:nvSpPr>
          <p:cNvPr id="8" name="矩形 7">
            <a:extLst>
              <a:ext uri="{FF2B5EF4-FFF2-40B4-BE49-F238E27FC236}">
                <a16:creationId xmlns:a16="http://schemas.microsoft.com/office/drawing/2014/main" id="{C0C7C642-A127-7644-AD44-95E15F2B996E}"/>
              </a:ext>
            </a:extLst>
          </p:cNvPr>
          <p:cNvSpPr/>
          <p:nvPr/>
        </p:nvSpPr>
        <p:spPr>
          <a:xfrm>
            <a:off x="435924" y="5798154"/>
            <a:ext cx="6070893" cy="369332"/>
          </a:xfrm>
          <a:prstGeom prst="rect">
            <a:avLst/>
          </a:prstGeom>
        </p:spPr>
        <p:txBody>
          <a:bodyPr wrap="none">
            <a:spAutoFit/>
          </a:bodyPr>
          <a:lstStyle/>
          <a:p>
            <a:r>
              <a:rPr lang="zh-CN" altLang="zh-CN" dirty="0">
                <a:solidFill>
                  <a:schemeClr val="tx1">
                    <a:lumMod val="75000"/>
                    <a:lumOff val="25000"/>
                  </a:schemeClr>
                </a:solidFill>
              </a:rPr>
              <a:t>表</a:t>
            </a:r>
            <a:r>
              <a:rPr lang="en-US" altLang="zh-CN" dirty="0">
                <a:solidFill>
                  <a:schemeClr val="tx1">
                    <a:lumMod val="75000"/>
                    <a:lumOff val="25000"/>
                  </a:schemeClr>
                </a:solidFill>
              </a:rPr>
              <a:t> 1 </a:t>
            </a:r>
            <a:r>
              <a:rPr lang="zh-CN" altLang="en-US" dirty="0">
                <a:solidFill>
                  <a:schemeClr val="tx1">
                    <a:lumMod val="75000"/>
                    <a:lumOff val="25000"/>
                  </a:schemeClr>
                </a:solidFill>
              </a:rPr>
              <a:t> 地</a:t>
            </a:r>
            <a:r>
              <a:rPr lang="zh-CN" altLang="zh-CN" dirty="0">
                <a:solidFill>
                  <a:schemeClr val="tx1">
                    <a:lumMod val="75000"/>
                    <a:lumOff val="25000"/>
                  </a:schemeClr>
                </a:solidFill>
              </a:rPr>
              <a:t>方政府主要类别债务的人民币价值和百分比</a:t>
            </a:r>
            <a:r>
              <a:rPr lang="zh-CN" altLang="en-US" dirty="0">
                <a:solidFill>
                  <a:schemeClr val="tx1">
                    <a:lumMod val="75000"/>
                    <a:lumOff val="25000"/>
                  </a:schemeClr>
                </a:solidFill>
              </a:rPr>
              <a:t>及变化</a:t>
            </a:r>
            <a:r>
              <a:rPr lang="zh-CN" altLang="zh-CN" dirty="0">
                <a:solidFill>
                  <a:schemeClr val="tx1">
                    <a:lumMod val="75000"/>
                    <a:lumOff val="25000"/>
                  </a:schemeClr>
                </a:solidFill>
              </a:rPr>
              <a:t> </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0636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二、制度背景</a:t>
            </a:r>
            <a:endParaRPr kumimoji="1" lang="zh-CN" altLang="en-US" dirty="0"/>
          </a:p>
        </p:txBody>
      </p:sp>
      <p:sp>
        <p:nvSpPr>
          <p:cNvPr id="3" name="内容占位符 2"/>
          <p:cNvSpPr>
            <a:spLocks noGrp="1"/>
          </p:cNvSpPr>
          <p:nvPr>
            <p:ph idx="1"/>
          </p:nvPr>
        </p:nvSpPr>
        <p:spPr>
          <a:xfrm>
            <a:off x="6400800" y="1450124"/>
            <a:ext cx="5526157" cy="4528361"/>
          </a:xfrm>
        </p:spPr>
        <p:txBody>
          <a:bodyPr>
            <a:normAutofit fontScale="92500" lnSpcReduction="10000"/>
          </a:bodyPr>
          <a:lstStyle/>
          <a:p>
            <a:r>
              <a:rPr lang="zh-CN" altLang="zh-CN" sz="2600" dirty="0"/>
              <a:t>信贷政策的收紧和展期压力</a:t>
            </a:r>
            <a:endParaRPr lang="en-US" altLang="zh-CN" sz="2600" dirty="0"/>
          </a:p>
          <a:p>
            <a:pPr lvl="1">
              <a:lnSpc>
                <a:spcPct val="130000"/>
              </a:lnSpc>
            </a:pPr>
            <a:r>
              <a:rPr lang="zh-CN" altLang="zh-CN" sz="2200" dirty="0"/>
              <a:t>在</a:t>
            </a:r>
            <a:r>
              <a:rPr lang="en-US" altLang="zh-CN" sz="2200" dirty="0"/>
              <a:t> 2009 </a:t>
            </a:r>
            <a:r>
              <a:rPr lang="zh-CN" altLang="zh-CN" sz="2200" dirty="0"/>
              <a:t>年银行贷款激增之后，中国政府很快意识到，政策驱动的信贷热潮可能已经失去控制，并可能对经济产生严重不利影响</a:t>
            </a:r>
          </a:p>
          <a:p>
            <a:pPr lvl="1">
              <a:lnSpc>
                <a:spcPct val="130000"/>
              </a:lnSpc>
            </a:pPr>
            <a:r>
              <a:rPr lang="zh-CN" altLang="en-US" sz="2200" dirty="0"/>
              <a:t>回顾</a:t>
            </a:r>
            <a:r>
              <a:rPr lang="zh-CN" altLang="zh-CN" sz="2200" dirty="0"/>
              <a:t>图</a:t>
            </a:r>
            <a:r>
              <a:rPr lang="en-US" altLang="zh-CN" sz="2200" dirty="0"/>
              <a:t>1</a:t>
            </a:r>
            <a:r>
              <a:rPr lang="zh-CN" altLang="en-US" sz="2200" dirty="0"/>
              <a:t>面板</a:t>
            </a:r>
            <a:r>
              <a:rPr lang="en-US" altLang="zh-CN" sz="2200" dirty="0"/>
              <a:t>A</a:t>
            </a:r>
            <a:r>
              <a:rPr lang="zh-CN" altLang="en-US" sz="2200" dirty="0"/>
              <a:t>：</a:t>
            </a:r>
            <a:r>
              <a:rPr lang="zh-CN" altLang="zh-CN" sz="2200" dirty="0"/>
              <a:t>新的银行贷款占</a:t>
            </a:r>
            <a:r>
              <a:rPr lang="en-US" altLang="zh-CN" sz="2200" dirty="0"/>
              <a:t>GDP</a:t>
            </a:r>
            <a:r>
              <a:rPr lang="zh-CN" altLang="zh-CN" sz="2200" dirty="0"/>
              <a:t>的比例，在</a:t>
            </a:r>
            <a:r>
              <a:rPr lang="en-US" altLang="zh-CN" sz="2200" dirty="0"/>
              <a:t>2009</a:t>
            </a:r>
            <a:r>
              <a:rPr lang="zh-CN" altLang="zh-CN" sz="2200" dirty="0"/>
              <a:t>年达到前所未有的</a:t>
            </a:r>
            <a:r>
              <a:rPr lang="en-US" altLang="zh-CN" sz="2200" dirty="0"/>
              <a:t>27.2%</a:t>
            </a:r>
            <a:r>
              <a:rPr lang="zh-CN" altLang="zh-CN" sz="2200" dirty="0"/>
              <a:t>的高水平后，在</a:t>
            </a:r>
            <a:r>
              <a:rPr lang="en-US" altLang="zh-CN" sz="2200" dirty="0"/>
              <a:t>2010</a:t>
            </a:r>
            <a:r>
              <a:rPr lang="zh-CN" altLang="zh-CN" sz="2200" dirty="0"/>
              <a:t>年下降到</a:t>
            </a:r>
            <a:r>
              <a:rPr lang="en-US" altLang="zh-CN" sz="2200" dirty="0"/>
              <a:t>19.2%</a:t>
            </a:r>
            <a:r>
              <a:rPr lang="zh-CN" altLang="zh-CN" sz="2200" dirty="0"/>
              <a:t>；此后信贷政策又恢复到正常水平</a:t>
            </a:r>
            <a:endParaRPr lang="en-US" altLang="zh-CN" sz="2200" dirty="0"/>
          </a:p>
          <a:p>
            <a:pPr lvl="1">
              <a:lnSpc>
                <a:spcPct val="130000"/>
              </a:lnSpc>
            </a:pPr>
            <a:r>
              <a:rPr lang="en-US" altLang="zh-CN" sz="2200" dirty="0"/>
              <a:t>2010</a:t>
            </a:r>
            <a:r>
              <a:rPr lang="zh-CN" altLang="zh-CN" sz="2200" dirty="0"/>
              <a:t>年这种意外的信贷紧缩迫使地方政府探索其他的融资渠道</a:t>
            </a:r>
            <a:endParaRPr lang="zh-CN" altLang="zh-CN" sz="1900" dirty="0"/>
          </a:p>
          <a:p>
            <a:endParaRPr lang="en-US" altLang="zh-CN" dirty="0"/>
          </a:p>
          <a:p>
            <a:endParaRPr kumimoji="1" lang="zh-CN" altLang="en-US" dirty="0"/>
          </a:p>
        </p:txBody>
      </p:sp>
      <p:sp>
        <p:nvSpPr>
          <p:cNvPr id="4" name="日期占位符 3"/>
          <p:cNvSpPr>
            <a:spLocks noGrp="1"/>
          </p:cNvSpPr>
          <p:nvPr>
            <p:ph type="dt" sz="half" idx="10"/>
          </p:nvPr>
        </p:nvSpPr>
        <p:spPr/>
        <p:txBody>
          <a:bodyPr/>
          <a:lstStyle/>
          <a:p>
            <a:fld id="{04137605-473B-4047-AFB3-EB9CD120E648}" type="datetime1">
              <a:rPr lang="zh-CN" altLang="en-US" smtClean="0"/>
              <a:t>2022/11/26</a:t>
            </a:fld>
            <a:endParaRPr lang="en-US" dirty="0"/>
          </a:p>
        </p:txBody>
      </p:sp>
      <p:sp>
        <p:nvSpPr>
          <p:cNvPr id="5" name="页脚占位符 4"/>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幻灯片编号占位符 5"/>
          <p:cNvSpPr>
            <a:spLocks noGrp="1"/>
          </p:cNvSpPr>
          <p:nvPr>
            <p:ph type="sldNum" sz="quarter" idx="12"/>
          </p:nvPr>
        </p:nvSpPr>
        <p:spPr/>
        <p:txBody>
          <a:bodyPr/>
          <a:lstStyle/>
          <a:p>
            <a:fld id="{03C3F5E1-8BEB-46F8-B0C6-3051342B5E98}" type="slidenum">
              <a:rPr lang="en-US" smtClean="0"/>
              <a:pPr/>
              <a:t>7</a:t>
            </a:fld>
            <a:endParaRPr lang="en-US" dirty="0"/>
          </a:p>
        </p:txBody>
      </p:sp>
      <p:pic>
        <p:nvPicPr>
          <p:cNvPr id="9" name="图片 8">
            <a:extLst>
              <a:ext uri="{FF2B5EF4-FFF2-40B4-BE49-F238E27FC236}">
                <a16:creationId xmlns:a16="http://schemas.microsoft.com/office/drawing/2014/main" id="{BEFC7361-9804-7D4C-91FD-A568AE2EEC83}"/>
              </a:ext>
            </a:extLst>
          </p:cNvPr>
          <p:cNvPicPr>
            <a:picLocks noChangeAspect="1"/>
          </p:cNvPicPr>
          <p:nvPr/>
        </p:nvPicPr>
        <p:blipFill rotWithShape="1">
          <a:blip r:embed="rId2">
            <a:extLst>
              <a:ext uri="{28A0092B-C50C-407E-A947-70E740481C1C}">
                <a14:useLocalDpi xmlns:a14="http://schemas.microsoft.com/office/drawing/2010/main" val="0"/>
              </a:ext>
            </a:extLst>
          </a:blip>
          <a:srcRect r="1125"/>
          <a:stretch/>
        </p:blipFill>
        <p:spPr>
          <a:xfrm>
            <a:off x="453745" y="1580891"/>
            <a:ext cx="5947055" cy="3779742"/>
          </a:xfrm>
          <a:prstGeom prst="rect">
            <a:avLst/>
          </a:prstGeom>
        </p:spPr>
      </p:pic>
    </p:spTree>
    <p:extLst>
      <p:ext uri="{BB962C8B-B14F-4D97-AF65-F5344CB8AC3E}">
        <p14:creationId xmlns:p14="http://schemas.microsoft.com/office/powerpoint/2010/main" val="116183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255B9-44B7-8245-98C7-40D47B254656}"/>
              </a:ext>
            </a:extLst>
          </p:cNvPr>
          <p:cNvSpPr>
            <a:spLocks noGrp="1"/>
          </p:cNvSpPr>
          <p:nvPr>
            <p:ph type="title"/>
          </p:nvPr>
        </p:nvSpPr>
        <p:spPr/>
        <p:txBody>
          <a:bodyPr/>
          <a:lstStyle/>
          <a:p>
            <a:r>
              <a:rPr lang="zh-CN" altLang="en-US" dirty="0"/>
              <a:t>二、制度背景：</a:t>
            </a:r>
            <a:r>
              <a:rPr kumimoji="1" lang="zh-CN" altLang="en-US" dirty="0"/>
              <a:t>中国的影子银行</a:t>
            </a:r>
          </a:p>
        </p:txBody>
      </p:sp>
      <p:sp>
        <p:nvSpPr>
          <p:cNvPr id="3" name="内容占位符 2">
            <a:extLst>
              <a:ext uri="{FF2B5EF4-FFF2-40B4-BE49-F238E27FC236}">
                <a16:creationId xmlns:a16="http://schemas.microsoft.com/office/drawing/2014/main" id="{7414FAD3-48F0-794C-A0F5-7516C3B9EC8F}"/>
              </a:ext>
            </a:extLst>
          </p:cNvPr>
          <p:cNvSpPr>
            <a:spLocks noGrp="1"/>
          </p:cNvSpPr>
          <p:nvPr>
            <p:ph idx="1"/>
          </p:nvPr>
        </p:nvSpPr>
        <p:spPr>
          <a:xfrm>
            <a:off x="1066800" y="1100989"/>
            <a:ext cx="10528852" cy="5260053"/>
          </a:xfrm>
        </p:spPr>
        <p:txBody>
          <a:bodyPr>
            <a:normAutofit fontScale="92500"/>
          </a:bodyPr>
          <a:lstStyle/>
          <a:p>
            <a:pPr>
              <a:lnSpc>
                <a:spcPct val="130000"/>
              </a:lnSpc>
            </a:pPr>
            <a:r>
              <a:rPr lang="zh-CN" altLang="en-US" sz="2200" dirty="0"/>
              <a:t>在</a:t>
            </a:r>
            <a:r>
              <a:rPr lang="en-US" altLang="zh-CN" sz="2200" dirty="0"/>
              <a:t>2009</a:t>
            </a:r>
            <a:r>
              <a:rPr lang="zh-CN" altLang="en-US" sz="2200" dirty="0"/>
              <a:t>年银行贷款快速扩张之后，中央政府快速认识到债务的快速扩张可能失控，因此</a:t>
            </a:r>
            <a:r>
              <a:rPr lang="en-US" altLang="zh-CN" sz="2200" dirty="0"/>
              <a:t>2010</a:t>
            </a:r>
            <a:r>
              <a:rPr lang="zh-CN" altLang="en-US" sz="2200" dirty="0"/>
              <a:t>年起对银行信贷收紧。而诸多银行贷款存在期限错配问题，地方融资平台面临着严峻的债务展期问题。几乎同一时间，中国的影子银行快速兴起</a:t>
            </a:r>
            <a:endParaRPr lang="en-US" altLang="zh-CN" sz="2200" dirty="0"/>
          </a:p>
          <a:p>
            <a:pPr>
              <a:lnSpc>
                <a:spcPct val="130000"/>
              </a:lnSpc>
            </a:pPr>
            <a:r>
              <a:rPr lang="zh-CN" altLang="zh-CN" sz="2200" dirty="0"/>
              <a:t>中国的影子银行系统由</a:t>
            </a:r>
            <a:r>
              <a:rPr lang="zh-CN" altLang="en-US" sz="2200" dirty="0"/>
              <a:t>委托贷款、</a:t>
            </a:r>
            <a:r>
              <a:rPr lang="zh-CN" altLang="zh-CN" sz="2200" dirty="0"/>
              <a:t>信托贷款、</a:t>
            </a:r>
            <a:r>
              <a:rPr lang="en-US" altLang="zh-CN" sz="2200" dirty="0"/>
              <a:t>WMP</a:t>
            </a:r>
            <a:r>
              <a:rPr lang="zh-CN" altLang="en-US" sz="2200" dirty="0"/>
              <a:t>（理财产品）</a:t>
            </a:r>
            <a:r>
              <a:rPr lang="zh-CN" altLang="zh-CN" sz="2200" dirty="0"/>
              <a:t>、未贴现的银行承兑汇票、同业拆借等组成。其中，最重要的是信托贷款</a:t>
            </a:r>
            <a:r>
              <a:rPr lang="zh-CN" altLang="en-US" sz="2200" dirty="0"/>
              <a:t>、</a:t>
            </a:r>
            <a:r>
              <a:rPr lang="zh-CN" altLang="zh-CN" sz="2200" dirty="0"/>
              <a:t>委托贷款和</a:t>
            </a:r>
            <a:r>
              <a:rPr lang="en-US" altLang="zh-CN" sz="2200" dirty="0"/>
              <a:t>WMP</a:t>
            </a:r>
            <a:endParaRPr lang="zh-CN" altLang="zh-CN" sz="2200" dirty="0"/>
          </a:p>
          <a:p>
            <a:pPr lvl="1">
              <a:lnSpc>
                <a:spcPct val="140000"/>
              </a:lnSpc>
            </a:pPr>
            <a:r>
              <a:rPr lang="zh-CN" altLang="zh-CN" sz="2200" b="1" dirty="0"/>
              <a:t>信托贷款</a:t>
            </a:r>
            <a:r>
              <a:rPr lang="zh-CN" altLang="zh-CN" sz="2200" dirty="0"/>
              <a:t>是指由信托公司中介</a:t>
            </a:r>
            <a:r>
              <a:rPr lang="zh-CN" altLang="zh-CN" sz="2200" b="1" dirty="0"/>
              <a:t>个人对企业</a:t>
            </a:r>
            <a:r>
              <a:rPr lang="zh-CN" altLang="zh-CN" sz="2200" dirty="0"/>
              <a:t>的贷款，而委托贷款是指由银行中介</a:t>
            </a:r>
            <a:r>
              <a:rPr lang="zh-CN" altLang="zh-CN" sz="2200" b="1" dirty="0"/>
              <a:t>企业对企业</a:t>
            </a:r>
            <a:r>
              <a:rPr lang="zh-CN" altLang="zh-CN" sz="2200" dirty="0"/>
              <a:t>的贷款；两者都是衡量影子银行的</a:t>
            </a:r>
            <a:r>
              <a:rPr lang="zh-CN" altLang="zh-CN" sz="2200" b="1" dirty="0"/>
              <a:t>资产</a:t>
            </a:r>
            <a:r>
              <a:rPr lang="zh-CN" altLang="zh-CN" sz="2200" dirty="0"/>
              <a:t>方面</a:t>
            </a:r>
            <a:endParaRPr lang="en-US" altLang="zh-CN" sz="2200" dirty="0"/>
          </a:p>
          <a:p>
            <a:pPr lvl="1">
              <a:lnSpc>
                <a:spcPct val="140000"/>
              </a:lnSpc>
            </a:pPr>
            <a:r>
              <a:rPr lang="zh-CN" altLang="en-US" sz="2200" dirty="0"/>
              <a:t>理财产品</a:t>
            </a:r>
            <a:r>
              <a:rPr lang="zh-CN" altLang="zh-CN" sz="2200" dirty="0"/>
              <a:t>衡量的是影子银行的</a:t>
            </a:r>
            <a:r>
              <a:rPr lang="zh-CN" altLang="zh-CN" sz="2200" b="1" dirty="0"/>
              <a:t>负债</a:t>
            </a:r>
            <a:r>
              <a:rPr lang="zh-CN" altLang="zh-CN" sz="2200" dirty="0"/>
              <a:t>方面</a:t>
            </a:r>
            <a:r>
              <a:rPr lang="zh-CN" altLang="en-US" sz="2200" dirty="0"/>
              <a:t>，</a:t>
            </a:r>
            <a:r>
              <a:rPr lang="zh-CN" altLang="zh-CN" sz="2200" dirty="0"/>
              <a:t>以高于存款利率的利率向投资者出售</a:t>
            </a:r>
            <a:r>
              <a:rPr lang="zh-CN" altLang="en-US" sz="2200" dirty="0"/>
              <a:t>，</a:t>
            </a:r>
            <a:r>
              <a:rPr lang="zh-CN" altLang="zh-CN" sz="2200" dirty="0"/>
              <a:t>可以为信托公司提供资金，</a:t>
            </a:r>
            <a:r>
              <a:rPr lang="zh-CN" altLang="en-US" sz="2200" dirty="0"/>
              <a:t>信托</a:t>
            </a:r>
            <a:r>
              <a:rPr lang="zh-CN" altLang="zh-CN" sz="2200" dirty="0"/>
              <a:t>公司可以用</a:t>
            </a:r>
            <a:r>
              <a:rPr lang="zh-CN" altLang="en-US" sz="2200" dirty="0"/>
              <a:t>这些</a:t>
            </a:r>
            <a:r>
              <a:rPr lang="zh-CN" altLang="zh-CN" sz="2200" dirty="0"/>
              <a:t>资金贷款给公司，购买公司债券，投资于其他资产</a:t>
            </a:r>
            <a:r>
              <a:rPr lang="zh-CN" altLang="en-US" sz="2200" dirty="0"/>
              <a:t>（</a:t>
            </a:r>
            <a:r>
              <a:rPr lang="zh-CN" altLang="zh-CN" sz="2200" dirty="0"/>
              <a:t>甚至包括其他</a:t>
            </a:r>
            <a:r>
              <a:rPr lang="zh-CN" altLang="en-US" sz="2200" dirty="0"/>
              <a:t>理财产品）</a:t>
            </a:r>
            <a:endParaRPr lang="en-US" altLang="zh-CN" sz="2200" dirty="0"/>
          </a:p>
          <a:p>
            <a:pPr>
              <a:lnSpc>
                <a:spcPct val="130000"/>
              </a:lnSpc>
            </a:pPr>
            <a:r>
              <a:rPr lang="zh-CN" altLang="zh-CN" sz="2200" dirty="0"/>
              <a:t>面对比传统银行业务更宽松的约束，信托贷款和</a:t>
            </a:r>
            <a:r>
              <a:rPr lang="en-US" altLang="zh-CN" sz="2200" dirty="0"/>
              <a:t>WMPs</a:t>
            </a:r>
            <a:r>
              <a:rPr lang="zh-CN" altLang="zh-CN" sz="2200" dirty="0"/>
              <a:t>都被认为是一种</a:t>
            </a:r>
            <a:r>
              <a:rPr lang="zh-CN" altLang="zh-CN" sz="2200" b="1" dirty="0"/>
              <a:t>监管套利</a:t>
            </a:r>
            <a:r>
              <a:rPr lang="zh-CN" altLang="zh-CN" sz="2200" dirty="0"/>
              <a:t>的形式</a:t>
            </a:r>
          </a:p>
          <a:p>
            <a:endParaRPr kumimoji="1" lang="zh-CN" altLang="en-US" dirty="0"/>
          </a:p>
        </p:txBody>
      </p:sp>
      <p:sp>
        <p:nvSpPr>
          <p:cNvPr id="4" name="日期占位符 3">
            <a:extLst>
              <a:ext uri="{FF2B5EF4-FFF2-40B4-BE49-F238E27FC236}">
                <a16:creationId xmlns:a16="http://schemas.microsoft.com/office/drawing/2014/main" id="{234BF71D-A4BA-D94F-8EFF-F6103276BB33}"/>
              </a:ext>
            </a:extLst>
          </p:cNvPr>
          <p:cNvSpPr>
            <a:spLocks noGrp="1"/>
          </p:cNvSpPr>
          <p:nvPr>
            <p:ph type="dt" sz="half" idx="10"/>
          </p:nvPr>
        </p:nvSpPr>
        <p:spPr/>
        <p:txBody>
          <a:bodyPr/>
          <a:lstStyle/>
          <a:p>
            <a:fld id="{C5FF9FE8-5F6B-AB4F-998B-E6124C07F6E8}" type="datetime1">
              <a:rPr lang="zh-CN" altLang="en-US" smtClean="0"/>
              <a:t>2022/11/26</a:t>
            </a:fld>
            <a:endParaRPr lang="en-US" dirty="0"/>
          </a:p>
        </p:txBody>
      </p:sp>
      <p:sp>
        <p:nvSpPr>
          <p:cNvPr id="5" name="页脚占位符 4">
            <a:extLst>
              <a:ext uri="{FF2B5EF4-FFF2-40B4-BE49-F238E27FC236}">
                <a16:creationId xmlns:a16="http://schemas.microsoft.com/office/drawing/2014/main" id="{EE08DF86-6822-7D48-A252-AFD244321258}"/>
              </a:ext>
            </a:extLst>
          </p:cNvPr>
          <p:cNvSpPr>
            <a:spLocks noGrp="1"/>
          </p:cNvSpPr>
          <p:nvPr>
            <p:ph type="ftr" sz="quarter" idx="11"/>
          </p:nvPr>
        </p:nvSpPr>
        <p:spPr/>
        <p:txBody>
          <a:bodyPr/>
          <a:lstStyle/>
          <a:p>
            <a:r>
              <a:rPr lang="zh-CN" altLang="en-US" dirty="0"/>
              <a:t>中国地方政府的融资</a:t>
            </a:r>
            <a:r>
              <a:rPr lang="en-US" altLang="zh-CN" dirty="0"/>
              <a:t>——</a:t>
            </a:r>
            <a:r>
              <a:rPr lang="zh-CN" altLang="en-US" dirty="0"/>
              <a:t>影子银行</a:t>
            </a:r>
            <a:endParaRPr lang="en-US" dirty="0"/>
          </a:p>
        </p:txBody>
      </p:sp>
      <p:sp>
        <p:nvSpPr>
          <p:cNvPr id="6" name="灯片编号占位符 5">
            <a:extLst>
              <a:ext uri="{FF2B5EF4-FFF2-40B4-BE49-F238E27FC236}">
                <a16:creationId xmlns:a16="http://schemas.microsoft.com/office/drawing/2014/main" id="{9F4AAAA2-146E-3647-A425-50A206F33A80}"/>
              </a:ext>
            </a:extLst>
          </p:cNvPr>
          <p:cNvSpPr>
            <a:spLocks noGrp="1"/>
          </p:cNvSpPr>
          <p:nvPr>
            <p:ph type="sldNum" sz="quarter" idx="12"/>
          </p:nvPr>
        </p:nvSpPr>
        <p:spPr/>
        <p:txBody>
          <a:bodyPr/>
          <a:lstStyle/>
          <a:p>
            <a:fld id="{03C3F5E1-8BEB-46F8-B0C6-3051342B5E98}" type="slidenum">
              <a:rPr lang="en-US" smtClean="0"/>
              <a:pPr/>
              <a:t>8</a:t>
            </a:fld>
            <a:endParaRPr lang="en-US" dirty="0"/>
          </a:p>
        </p:txBody>
      </p:sp>
    </p:spTree>
    <p:extLst>
      <p:ext uri="{BB962C8B-B14F-4D97-AF65-F5344CB8AC3E}">
        <p14:creationId xmlns:p14="http://schemas.microsoft.com/office/powerpoint/2010/main" val="3994916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255B9-44B7-8245-98C7-40D47B254656}"/>
              </a:ext>
            </a:extLst>
          </p:cNvPr>
          <p:cNvSpPr>
            <a:spLocks noGrp="1"/>
          </p:cNvSpPr>
          <p:nvPr>
            <p:ph type="title"/>
          </p:nvPr>
        </p:nvSpPr>
        <p:spPr/>
        <p:txBody>
          <a:bodyPr/>
          <a:lstStyle/>
          <a:p>
            <a:r>
              <a:rPr lang="zh-CN" altLang="en-US" dirty="0"/>
              <a:t>二、制度背景：</a:t>
            </a:r>
            <a:r>
              <a:rPr kumimoji="1" lang="zh-CN" altLang="en-US" dirty="0"/>
              <a:t>中国的公司债券</a:t>
            </a:r>
          </a:p>
        </p:txBody>
      </p:sp>
      <p:sp>
        <p:nvSpPr>
          <p:cNvPr id="3" name="内容占位符 2">
            <a:extLst>
              <a:ext uri="{FF2B5EF4-FFF2-40B4-BE49-F238E27FC236}">
                <a16:creationId xmlns:a16="http://schemas.microsoft.com/office/drawing/2014/main" id="{7414FAD3-48F0-794C-A0F5-7516C3B9EC8F}"/>
              </a:ext>
            </a:extLst>
          </p:cNvPr>
          <p:cNvSpPr>
            <a:spLocks noGrp="1"/>
          </p:cNvSpPr>
          <p:nvPr>
            <p:ph idx="1"/>
          </p:nvPr>
        </p:nvSpPr>
        <p:spPr>
          <a:xfrm>
            <a:off x="689610" y="1159928"/>
            <a:ext cx="10812780" cy="5127492"/>
          </a:xfrm>
        </p:spPr>
        <p:txBody>
          <a:bodyPr>
            <a:normAutofit/>
          </a:bodyPr>
          <a:lstStyle/>
          <a:p>
            <a:r>
              <a:rPr lang="zh-CN" altLang="zh-CN" sz="2000" dirty="0"/>
              <a:t>中国的公司债券（包括</a:t>
            </a:r>
            <a:r>
              <a:rPr lang="zh-CN" altLang="en-US" sz="2000" dirty="0"/>
              <a:t>城投债</a:t>
            </a:r>
            <a:r>
              <a:rPr lang="zh-CN" altLang="zh-CN" sz="2000" dirty="0"/>
              <a:t>）市场近年来发展迅速，已经成为仅次于美国和日本市场的世界第三大市场</a:t>
            </a:r>
            <a:endParaRPr lang="en-US" altLang="zh-CN" sz="2000" dirty="0"/>
          </a:p>
          <a:p>
            <a:r>
              <a:rPr lang="zh-CN" altLang="zh-CN" sz="2000" dirty="0"/>
              <a:t>在美国</a:t>
            </a:r>
            <a:r>
              <a:rPr lang="zh-CN" altLang="en-US" sz="2000" dirty="0"/>
              <a:t>，</a:t>
            </a:r>
            <a:r>
              <a:rPr lang="zh-CN" altLang="zh-CN" sz="2000" dirty="0"/>
              <a:t>公司债券作为一种透明的金融市场工具，由受到严格监管的保险公司和证券公司投资，很少被认为是一种影子银行</a:t>
            </a:r>
            <a:r>
              <a:rPr lang="zh-CN" altLang="en-US" sz="2000" dirty="0"/>
              <a:t>；</a:t>
            </a:r>
            <a:r>
              <a:rPr lang="zh-CN" altLang="zh-CN" sz="2000" dirty="0"/>
              <a:t>而在中国</a:t>
            </a:r>
            <a:r>
              <a:rPr lang="zh-CN" altLang="en-US" sz="2000" dirty="0"/>
              <a:t>，</a:t>
            </a:r>
            <a:r>
              <a:rPr lang="zh-CN" altLang="zh-CN" sz="2000" b="1" dirty="0"/>
              <a:t>公司债券市场</a:t>
            </a:r>
            <a:r>
              <a:rPr lang="zh-CN" altLang="zh-CN" sz="2000" dirty="0"/>
              <a:t>是由银行主导的</a:t>
            </a:r>
            <a:r>
              <a:rPr lang="zh-CN" altLang="zh-CN" sz="2000" b="1" dirty="0"/>
              <a:t>影子银行部门</a:t>
            </a:r>
            <a:r>
              <a:rPr lang="zh-CN" altLang="zh-CN" sz="2000" dirty="0"/>
              <a:t>的一个组成部分</a:t>
            </a:r>
            <a:endParaRPr lang="en-US" altLang="zh-CN" sz="2000" dirty="0"/>
          </a:p>
          <a:p>
            <a:pPr lvl="1">
              <a:lnSpc>
                <a:spcPct val="140000"/>
              </a:lnSpc>
            </a:pPr>
            <a:r>
              <a:rPr lang="zh-CN" altLang="zh-CN" sz="2000" dirty="0"/>
              <a:t>大约</a:t>
            </a:r>
            <a:r>
              <a:rPr lang="en-US" altLang="zh-CN" sz="2000" dirty="0"/>
              <a:t>90%</a:t>
            </a:r>
            <a:r>
              <a:rPr lang="zh-CN" altLang="zh-CN" sz="2000" dirty="0"/>
              <a:t>的公司债券是在</a:t>
            </a:r>
            <a:r>
              <a:rPr lang="zh-CN" altLang="zh-CN" sz="2000" b="1" dirty="0"/>
              <a:t>银行间市场</a:t>
            </a:r>
            <a:r>
              <a:rPr lang="zh-CN" altLang="zh-CN" sz="2000" dirty="0"/>
              <a:t>发行和交易的</a:t>
            </a:r>
            <a:endParaRPr lang="en-US" altLang="zh-CN" sz="2000" dirty="0"/>
          </a:p>
          <a:p>
            <a:pPr lvl="1">
              <a:lnSpc>
                <a:spcPct val="140000"/>
              </a:lnSpc>
            </a:pPr>
            <a:r>
              <a:rPr lang="zh-CN" altLang="en-US" sz="2000" dirty="0"/>
              <a:t>理财产品</a:t>
            </a:r>
            <a:r>
              <a:rPr lang="zh-CN" altLang="zh-CN" sz="2000" dirty="0"/>
              <a:t>将很大一部分资金引入债券市场</a:t>
            </a:r>
            <a:endParaRPr lang="en-US" altLang="zh-CN" sz="2000" dirty="0"/>
          </a:p>
          <a:p>
            <a:pPr marL="502920" lvl="1" indent="-457200">
              <a:lnSpc>
                <a:spcPct val="120000"/>
              </a:lnSpc>
              <a:spcBef>
                <a:spcPts val="900"/>
              </a:spcBef>
              <a:spcAft>
                <a:spcPts val="150"/>
              </a:spcAft>
              <a:buClr>
                <a:srgbClr val="92D050"/>
              </a:buClr>
              <a:buSzPct val="100000"/>
              <a:buFont typeface="Wingdings" panose="05000000000000000000" pitchFamily="2" charset="2"/>
              <a:buChar char=""/>
            </a:pPr>
            <a:r>
              <a:rPr lang="zh-CN" altLang="zh-CN" sz="2000" dirty="0"/>
              <a:t>针对</a:t>
            </a:r>
            <a:r>
              <a:rPr lang="zh-CN" altLang="zh-CN" sz="2000" b="1" dirty="0"/>
              <a:t>表外</a:t>
            </a:r>
            <a:r>
              <a:rPr lang="zh-CN" altLang="en-US" sz="2000" b="1" dirty="0"/>
              <a:t>理财产品</a:t>
            </a:r>
            <a:r>
              <a:rPr lang="zh-CN" altLang="zh-CN" sz="2000" b="1" dirty="0"/>
              <a:t>的政策</a:t>
            </a:r>
            <a:r>
              <a:rPr lang="zh-CN" altLang="zh-CN" sz="2000" dirty="0"/>
              <a:t>对中国公司债券市场产生了深远影响。</a:t>
            </a:r>
            <a:r>
              <a:rPr lang="en-US" altLang="zh-CN" sz="2000" dirty="0"/>
              <a:t>2013</a:t>
            </a:r>
            <a:r>
              <a:rPr lang="zh-CN" altLang="zh-CN" sz="2000" dirty="0"/>
              <a:t>年发布的</a:t>
            </a:r>
            <a:r>
              <a:rPr lang="zh-CN" altLang="zh-CN" sz="2000" b="1" dirty="0"/>
              <a:t>银监会</a:t>
            </a:r>
            <a:r>
              <a:rPr lang="en-US" altLang="zh-CN" sz="2000" b="1" dirty="0"/>
              <a:t>8</a:t>
            </a:r>
            <a:r>
              <a:rPr lang="zh-CN" altLang="zh-CN" sz="2000" b="1" dirty="0"/>
              <a:t>号文件</a:t>
            </a:r>
            <a:r>
              <a:rPr lang="zh-CN" altLang="zh-CN" sz="2000" dirty="0"/>
              <a:t>重新限制了</a:t>
            </a:r>
            <a:r>
              <a:rPr lang="zh-CN" altLang="en-US" sz="2000" dirty="0"/>
              <a:t>理财产品</a:t>
            </a:r>
            <a:r>
              <a:rPr lang="zh-CN" altLang="zh-CN" sz="2000" dirty="0"/>
              <a:t>对非标准债务资产的风险，推动</a:t>
            </a:r>
            <a:r>
              <a:rPr lang="zh-CN" altLang="en-US" sz="2000" dirty="0"/>
              <a:t>理财产品</a:t>
            </a:r>
            <a:r>
              <a:rPr lang="zh-CN" altLang="zh-CN" sz="2000" dirty="0"/>
              <a:t>投资于公开交易的公司债券</a:t>
            </a:r>
            <a:endParaRPr lang="en-US" altLang="zh-CN" sz="2000" dirty="0"/>
          </a:p>
          <a:p>
            <a:pPr marL="502920" lvl="1" indent="-457200">
              <a:lnSpc>
                <a:spcPct val="120000"/>
              </a:lnSpc>
              <a:spcBef>
                <a:spcPts val="900"/>
              </a:spcBef>
              <a:spcAft>
                <a:spcPts val="150"/>
              </a:spcAft>
              <a:buClr>
                <a:srgbClr val="92D050"/>
              </a:buClr>
              <a:buSzPct val="100000"/>
              <a:buFont typeface="Wingdings" panose="05000000000000000000" pitchFamily="2" charset="2"/>
              <a:buChar char=""/>
            </a:pPr>
            <a:r>
              <a:rPr lang="zh-CN" altLang="zh-CN" sz="2000" dirty="0"/>
              <a:t>影子银行部门的日益复杂化和企业过失事件的增加引起了系统性风险的警告，从</a:t>
            </a:r>
            <a:r>
              <a:rPr lang="en-US" altLang="zh-CN" sz="2000" dirty="0"/>
              <a:t>2017</a:t>
            </a:r>
            <a:r>
              <a:rPr lang="zh-CN" altLang="zh-CN" sz="2000" dirty="0"/>
              <a:t>年开始，北京收紧了对</a:t>
            </a:r>
            <a:r>
              <a:rPr lang="zh-CN" altLang="en-US" sz="2000" dirty="0"/>
              <a:t>理财产品</a:t>
            </a:r>
            <a:r>
              <a:rPr lang="zh-CN" altLang="zh-CN" sz="2000" dirty="0"/>
              <a:t>的监管。公司债券部门在</a:t>
            </a:r>
            <a:r>
              <a:rPr lang="en-US" altLang="zh-CN" sz="2000" dirty="0"/>
              <a:t>2017</a:t>
            </a:r>
            <a:r>
              <a:rPr lang="zh-CN" altLang="zh-CN" sz="2000" dirty="0"/>
              <a:t>年急剧萎缩</a:t>
            </a:r>
          </a:p>
          <a:p>
            <a:endParaRPr kumimoji="1" lang="zh-CN" altLang="en-US" sz="2000" dirty="0"/>
          </a:p>
        </p:txBody>
      </p:sp>
      <p:sp>
        <p:nvSpPr>
          <p:cNvPr id="4" name="日期占位符 3">
            <a:extLst>
              <a:ext uri="{FF2B5EF4-FFF2-40B4-BE49-F238E27FC236}">
                <a16:creationId xmlns:a16="http://schemas.microsoft.com/office/drawing/2014/main" id="{234BF71D-A4BA-D94F-8EFF-F6103276BB33}"/>
              </a:ext>
            </a:extLst>
          </p:cNvPr>
          <p:cNvSpPr>
            <a:spLocks noGrp="1"/>
          </p:cNvSpPr>
          <p:nvPr>
            <p:ph type="dt" sz="half" idx="10"/>
          </p:nvPr>
        </p:nvSpPr>
        <p:spPr/>
        <p:txBody>
          <a:bodyPr/>
          <a:lstStyle/>
          <a:p>
            <a:fld id="{C1D76EEB-E0F4-FD4E-8E4C-CFE89EEF271F}" type="datetime1">
              <a:rPr lang="zh-CN" altLang="en-US" smtClean="0"/>
              <a:t>2022/11/18</a:t>
            </a:fld>
            <a:endParaRPr lang="en-US" dirty="0"/>
          </a:p>
        </p:txBody>
      </p:sp>
      <p:sp>
        <p:nvSpPr>
          <p:cNvPr id="5" name="页脚占位符 4">
            <a:extLst>
              <a:ext uri="{FF2B5EF4-FFF2-40B4-BE49-F238E27FC236}">
                <a16:creationId xmlns:a16="http://schemas.microsoft.com/office/drawing/2014/main" id="{EE08DF86-6822-7D48-A252-AFD244321258}"/>
              </a:ext>
            </a:extLst>
          </p:cNvPr>
          <p:cNvSpPr>
            <a:spLocks noGrp="1"/>
          </p:cNvSpPr>
          <p:nvPr>
            <p:ph type="ftr" sz="quarter" idx="11"/>
          </p:nvPr>
        </p:nvSpPr>
        <p:spPr/>
        <p:txBody>
          <a:bodyPr/>
          <a:lstStyle/>
          <a:p>
            <a:r>
              <a:rPr lang="zh-CN" altLang="en-US"/>
              <a:t>中国地方政府的融资</a:t>
            </a:r>
            <a:r>
              <a:rPr lang="en-US" altLang="zh-CN"/>
              <a:t>——</a:t>
            </a:r>
            <a:r>
              <a:rPr lang="zh-CN" altLang="en-US"/>
              <a:t>影子银行</a:t>
            </a:r>
            <a:endParaRPr lang="en-US" dirty="0"/>
          </a:p>
        </p:txBody>
      </p:sp>
      <p:sp>
        <p:nvSpPr>
          <p:cNvPr id="6" name="灯片编号占位符 5">
            <a:extLst>
              <a:ext uri="{FF2B5EF4-FFF2-40B4-BE49-F238E27FC236}">
                <a16:creationId xmlns:a16="http://schemas.microsoft.com/office/drawing/2014/main" id="{9F4AAAA2-146E-3647-A425-50A206F33A80}"/>
              </a:ext>
            </a:extLst>
          </p:cNvPr>
          <p:cNvSpPr>
            <a:spLocks noGrp="1"/>
          </p:cNvSpPr>
          <p:nvPr>
            <p:ph type="sldNum" sz="quarter" idx="12"/>
          </p:nvPr>
        </p:nvSpPr>
        <p:spPr/>
        <p:txBody>
          <a:bodyPr/>
          <a:lstStyle/>
          <a:p>
            <a:fld id="{03C3F5E1-8BEB-46F8-B0C6-3051342B5E98}" type="slidenum">
              <a:rPr lang="en-US" smtClean="0"/>
              <a:pPr/>
              <a:t>9</a:t>
            </a:fld>
            <a:endParaRPr lang="en-US" dirty="0"/>
          </a:p>
        </p:txBody>
      </p:sp>
    </p:spTree>
    <p:extLst>
      <p:ext uri="{BB962C8B-B14F-4D97-AF65-F5344CB8AC3E}">
        <p14:creationId xmlns:p14="http://schemas.microsoft.com/office/powerpoint/2010/main" val="4288545894"/>
      </p:ext>
    </p:extLst>
  </p:cSld>
  <p:clrMapOvr>
    <a:masterClrMapping/>
  </p:clrMapOvr>
</p:sld>
</file>

<file path=ppt/theme/theme1.xml><?xml version="1.0" encoding="utf-8"?>
<a:theme xmlns:a="http://schemas.openxmlformats.org/drawingml/2006/main" name="HH21">
  <a:themeElements>
    <a:clrScheme name="Custom 2">
      <a:dk1>
        <a:srgbClr val="000000"/>
      </a:dk1>
      <a:lt1>
        <a:srgbClr val="FFFFFF"/>
      </a:lt1>
      <a:dk2>
        <a:srgbClr val="7F7F7F"/>
      </a:dk2>
      <a:lt2>
        <a:srgbClr val="CCDDEA"/>
      </a:lt2>
      <a:accent1>
        <a:srgbClr val="4775FF"/>
      </a:accent1>
      <a:accent2>
        <a:srgbClr val="FFFFFF"/>
      </a:accent2>
      <a:accent3>
        <a:srgbClr val="FFFFFF"/>
      </a:accent3>
      <a:accent4>
        <a:srgbClr val="FFFFFF"/>
      </a:accent4>
      <a:accent5>
        <a:srgbClr val="FFFFFF"/>
      </a:accent5>
      <a:accent6>
        <a:srgbClr val="FFFFFF"/>
      </a:accent6>
      <a:hlink>
        <a:srgbClr val="2998E3"/>
      </a:hlink>
      <a:folHlink>
        <a:srgbClr val="FFFFFF"/>
      </a:folHlink>
    </a:clrScheme>
    <a:fontScheme name="自定义 1">
      <a:majorFont>
        <a:latin typeface="Arial"/>
        <a:ea typeface="黑体"/>
        <a:cs typeface=""/>
      </a:majorFont>
      <a:minorFont>
        <a:latin typeface="Palatino Linotype"/>
        <a:ea typeface="楷体"/>
        <a:cs typeface=""/>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H21" id="{619C3181-FE2C-41C7-B351-C17FA667C154}" vid="{13175140-C392-446F-83FC-68FC7CB8217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HH21</Template>
  <TotalTime>42604</TotalTime>
  <Words>8216</Words>
  <Application>Microsoft Macintosh PowerPoint</Application>
  <PresentationFormat>宽屏</PresentationFormat>
  <Paragraphs>454</Paragraphs>
  <Slides>41</Slides>
  <Notes>35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41</vt:i4>
      </vt:variant>
    </vt:vector>
  </HeadingPairs>
  <TitlesOfParts>
    <vt:vector size="53" baseType="lpstr">
      <vt:lpstr>等线</vt:lpstr>
      <vt:lpstr>方正姚体</vt:lpstr>
      <vt:lpstr>黑体</vt:lpstr>
      <vt:lpstr>华文新魏</vt:lpstr>
      <vt:lpstr>楷体</vt:lpstr>
      <vt:lpstr>KaiTi</vt:lpstr>
      <vt:lpstr>Arial</vt:lpstr>
      <vt:lpstr>Calibri</vt:lpstr>
      <vt:lpstr>Cambria Math</vt:lpstr>
      <vt:lpstr>Palatino Linotype</vt:lpstr>
      <vt:lpstr>Wingdings</vt:lpstr>
      <vt:lpstr>HH21</vt:lpstr>
      <vt:lpstr>文献解读 The Financing of Local Government in China: Stimulus Loan Wanes and Shadow Banking Waxes  </vt:lpstr>
      <vt:lpstr>一、研究背景及问题</vt:lpstr>
      <vt:lpstr>一、研究背景及问题</vt:lpstr>
      <vt:lpstr>文献综述</vt:lpstr>
      <vt:lpstr>二、制度背景：2009年由银行贷款推动的经济刺激计划 </vt:lpstr>
      <vt:lpstr>二、制度背景：地方政府债务的类别</vt:lpstr>
      <vt:lpstr>二、制度背景</vt:lpstr>
      <vt:lpstr>二、制度背景：中国的影子银行</vt:lpstr>
      <vt:lpstr>二、制度背景：中国的公司债券</vt:lpstr>
      <vt:lpstr>三、银行贷款和影子银行此消彼长——数据来源</vt:lpstr>
      <vt:lpstr>三、银行贷款和影子银行此消彼长——数据统计</vt:lpstr>
      <vt:lpstr>三、银行贷款和影子银行此消彼长——数据统计</vt:lpstr>
      <vt:lpstr>三、银行贷款和影子银行此消彼长——地方政府债务的演变</vt:lpstr>
      <vt:lpstr>三、银行贷款和影子银行此消彼长——来自MCB招股说明书的直接证据 </vt:lpstr>
      <vt:lpstr>PowerPoint 演示文稿</vt:lpstr>
      <vt:lpstr>四、OLS回归</vt:lpstr>
      <vt:lpstr>四、OLS回归</vt:lpstr>
      <vt:lpstr>四、OLS回归</vt:lpstr>
      <vt:lpstr>四、OLS回归结果</vt:lpstr>
      <vt:lpstr>四、实证设计——定量分析</vt:lpstr>
      <vt:lpstr>四、实证设计和工具变量</vt:lpstr>
      <vt:lpstr>四、实证设计和工具变量的担忧</vt:lpstr>
      <vt:lpstr>四、实证设计和主要结果</vt:lpstr>
      <vt:lpstr>四、实证设计和主要结果</vt:lpstr>
      <vt:lpstr>四、实证设计和主要结果</vt:lpstr>
      <vt:lpstr>四、实证设计和经济量级</vt:lpstr>
      <vt:lpstr>四、实证设计和稳健性检验</vt:lpstr>
      <vt:lpstr>四、实证设计和稳健性检验</vt:lpstr>
      <vt:lpstr>四、实证设计和稳健性检验</vt:lpstr>
      <vt:lpstr>四、实证设计和同时期控制变量</vt:lpstr>
      <vt:lpstr>四、实证设计——实际经济活动</vt:lpstr>
      <vt:lpstr>四、实证设计——与中国影子银行的联系之信托贷款角度</vt:lpstr>
      <vt:lpstr>四、实证设计——与中国影子银行的联系之信托贷款角度</vt:lpstr>
      <vt:lpstr>四、实证设计——与中国影子银行的联系之理财角度</vt:lpstr>
      <vt:lpstr>五、美国与中国的比较——美国的州立银行</vt:lpstr>
      <vt:lpstr>五、美国与中国的比较——美国的信托公司</vt:lpstr>
      <vt:lpstr>五、美国与中国的比较——美国的铁路金融和公司债券市场</vt:lpstr>
      <vt:lpstr>五、美国与中国的比较——中美的公司债券市场</vt:lpstr>
      <vt:lpstr>五、美国与中国的比较——ARRA下的基础设施投资比较</vt:lpstr>
      <vt:lpstr>五、美国与中国的比较——监管和市场力量的政治经济学</vt:lpstr>
      <vt:lpstr>六、结论</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文献解读 “Financial Dependence and Growth” by Rajan and Zingales </dc:title>
  <dc:creator>Yan Liu</dc:creator>
  <cp:lastModifiedBy>Microsoft Office User</cp:lastModifiedBy>
  <cp:revision>498</cp:revision>
  <dcterms:created xsi:type="dcterms:W3CDTF">2017-10-09T07:12:42Z</dcterms:created>
  <dcterms:modified xsi:type="dcterms:W3CDTF">2022-11-27T10:29:27Z</dcterms:modified>
</cp:coreProperties>
</file>